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sldIdLst>
    <p:sldId id="256" r:id="rId2"/>
    <p:sldId id="257" r:id="rId3"/>
    <p:sldId id="269" r:id="rId4"/>
    <p:sldId id="263" r:id="rId5"/>
    <p:sldId id="264" r:id="rId6"/>
    <p:sldId id="268" r:id="rId7"/>
    <p:sldId id="266" r:id="rId8"/>
    <p:sldId id="267" r:id="rId9"/>
    <p:sldId id="260" r:id="rId10"/>
    <p:sldId id="272" r:id="rId11"/>
    <p:sldId id="273" r:id="rId12"/>
    <p:sldId id="271" r:id="rId13"/>
    <p:sldId id="262" r:id="rId14"/>
    <p:sldId id="261" r:id="rId15"/>
    <p:sldId id="270"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8/9/21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74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8/9/21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179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8/9/21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56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8/9/21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409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8/9/21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355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8/9/21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075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8/9/21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7291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8/9/21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961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8/9/21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89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8/9/21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1365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8/9/21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612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8/9/21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93139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50" r:id="rId6"/>
    <p:sldLayoutId id="2147483745" r:id="rId7"/>
    <p:sldLayoutId id="2147483746" r:id="rId8"/>
    <p:sldLayoutId id="2147483747" r:id="rId9"/>
    <p:sldLayoutId id="2147483749" r:id="rId10"/>
    <p:sldLayoutId id="2147483748"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869C3B-5565-4AAC-86A8-9EB0AB1C6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4F6255D-386E-FD45-8830-33E437A4841B}"/>
              </a:ext>
            </a:extLst>
          </p:cNvPr>
          <p:cNvSpPr>
            <a:spLocks noGrp="1"/>
          </p:cNvSpPr>
          <p:nvPr>
            <p:ph type="ctrTitle"/>
          </p:nvPr>
        </p:nvSpPr>
        <p:spPr>
          <a:xfrm>
            <a:off x="638423" y="3807725"/>
            <a:ext cx="10909073" cy="1447062"/>
          </a:xfrm>
        </p:spPr>
        <p:txBody>
          <a:bodyPr>
            <a:normAutofit/>
          </a:bodyPr>
          <a:lstStyle/>
          <a:p>
            <a:pPr algn="ctr"/>
            <a:r>
              <a:rPr lang="nb-NO" sz="6000" dirty="0">
                <a:solidFill>
                  <a:schemeClr val="tx1"/>
                </a:solidFill>
                <a:latin typeface="Angsana New" panose="02020603050405020304" pitchFamily="18" charset="-34"/>
                <a:cs typeface="Angsana New" panose="02020603050405020304" pitchFamily="18" charset="-34"/>
              </a:rPr>
              <a:t>En klubb å vokse i</a:t>
            </a:r>
          </a:p>
        </p:txBody>
      </p:sp>
      <p:sp>
        <p:nvSpPr>
          <p:cNvPr id="3" name="Undertittel 2">
            <a:extLst>
              <a:ext uri="{FF2B5EF4-FFF2-40B4-BE49-F238E27FC236}">
                <a16:creationId xmlns:a16="http://schemas.microsoft.com/office/drawing/2014/main" id="{6A7C401D-E801-8B45-89A0-FC7627CA1B33}"/>
              </a:ext>
            </a:extLst>
          </p:cNvPr>
          <p:cNvSpPr>
            <a:spLocks noGrp="1"/>
          </p:cNvSpPr>
          <p:nvPr>
            <p:ph type="subTitle" idx="1"/>
          </p:nvPr>
        </p:nvSpPr>
        <p:spPr>
          <a:xfrm>
            <a:off x="1281474" y="5576520"/>
            <a:ext cx="9622971" cy="691312"/>
          </a:xfrm>
        </p:spPr>
        <p:txBody>
          <a:bodyPr>
            <a:normAutofit/>
          </a:bodyPr>
          <a:lstStyle/>
          <a:p>
            <a:pPr algn="ctr"/>
            <a:r>
              <a:rPr lang="nb-NO" sz="2000" dirty="0"/>
              <a:t>Trygghet – Trivsel – Tillit  – Tilhørighet - Utvikling</a:t>
            </a:r>
          </a:p>
        </p:txBody>
      </p:sp>
      <p:pic>
        <p:nvPicPr>
          <p:cNvPr id="5" name="Bilde 4" descr="Et bilde som inneholder tekst&#10;&#10;Automatisk generert beskrivelse">
            <a:extLst>
              <a:ext uri="{FF2B5EF4-FFF2-40B4-BE49-F238E27FC236}">
                <a16:creationId xmlns:a16="http://schemas.microsoft.com/office/drawing/2014/main" id="{5152E96B-76B6-0D4D-ACE8-3EA44FB48FDE}"/>
              </a:ext>
            </a:extLst>
          </p:cNvPr>
          <p:cNvPicPr>
            <a:picLocks noChangeAspect="1"/>
          </p:cNvPicPr>
          <p:nvPr/>
        </p:nvPicPr>
        <p:blipFill>
          <a:blip r:embed="rId2"/>
          <a:stretch>
            <a:fillRect/>
          </a:stretch>
        </p:blipFill>
        <p:spPr>
          <a:xfrm>
            <a:off x="947650" y="1849968"/>
            <a:ext cx="10284036" cy="1671154"/>
          </a:xfrm>
          <a:prstGeom prst="rect">
            <a:avLst/>
          </a:prstGeom>
        </p:spPr>
      </p:pic>
      <p:cxnSp>
        <p:nvCxnSpPr>
          <p:cNvPr id="12" name="Straight Connector 11">
            <a:extLst>
              <a:ext uri="{FF2B5EF4-FFF2-40B4-BE49-F238E27FC236}">
                <a16:creationId xmlns:a16="http://schemas.microsoft.com/office/drawing/2014/main" id="{F41136EC-EC34-4D08-B5AB-8CE5870B1C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600" y="5415653"/>
            <a:ext cx="86868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995470A-422C-4D09-B47E-C2E326495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281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3C08452-B2C4-E546-84FC-EEFFBF488F49}"/>
              </a:ext>
            </a:extLst>
          </p:cNvPr>
          <p:cNvSpPr>
            <a:spLocks noGrp="1"/>
          </p:cNvSpPr>
          <p:nvPr>
            <p:ph type="title"/>
          </p:nvPr>
        </p:nvSpPr>
        <p:spPr>
          <a:xfrm>
            <a:off x="1097280" y="286603"/>
            <a:ext cx="10058400" cy="1450757"/>
          </a:xfrm>
        </p:spPr>
        <p:txBody>
          <a:bodyPr>
            <a:normAutofit/>
          </a:bodyPr>
          <a:lstStyle/>
          <a:p>
            <a:r>
              <a:rPr lang="nb-NO" dirty="0"/>
              <a:t>Differensiering</a:t>
            </a:r>
          </a:p>
        </p:txBody>
      </p:sp>
      <p:cxnSp>
        <p:nvCxnSpPr>
          <p:cNvPr id="11"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B1F11B3C-4F74-5C4B-9E89-9166557D11CB}"/>
              </a:ext>
            </a:extLst>
          </p:cNvPr>
          <p:cNvSpPr>
            <a:spLocks noGrp="1"/>
          </p:cNvSpPr>
          <p:nvPr>
            <p:ph idx="1"/>
          </p:nvPr>
        </p:nvSpPr>
        <p:spPr>
          <a:xfrm>
            <a:off x="1097279" y="2582183"/>
            <a:ext cx="7712242" cy="3818617"/>
          </a:xfrm>
        </p:spPr>
        <p:txBody>
          <a:bodyPr>
            <a:noAutofit/>
          </a:bodyPr>
          <a:lstStyle/>
          <a:p>
            <a:pPr marL="201168" lvl="1" indent="0">
              <a:lnSpc>
                <a:spcPct val="110000"/>
              </a:lnSpc>
              <a:buNone/>
            </a:pPr>
            <a:r>
              <a:rPr lang="nb-NO" sz="1100" dirty="0"/>
              <a:t>I praksis handler differensiering om å tilpasse aktiviteten med utgangspunkt i hvert individs ferdighetsmessige nivå. At spillerne kjenner på både mestring og utfordringer er viktig for individets motivasjon og utvikling. </a:t>
            </a:r>
            <a:endParaRPr lang="nb-NO" sz="1000" dirty="0"/>
          </a:p>
          <a:p>
            <a:pPr marL="201168" lvl="1" indent="0">
              <a:lnSpc>
                <a:spcPct val="110000"/>
              </a:lnSpc>
              <a:buNone/>
            </a:pPr>
            <a:br>
              <a:rPr lang="nb-NO" sz="1000" dirty="0"/>
            </a:br>
            <a:r>
              <a:rPr lang="nb-NO" sz="1000" dirty="0"/>
              <a:t>Differensiering kan foregå på tre ulike måter: </a:t>
            </a:r>
          </a:p>
          <a:p>
            <a:pPr marL="612648" lvl="2" indent="-228600">
              <a:lnSpc>
                <a:spcPct val="110000"/>
              </a:lnSpc>
              <a:buAutoNum type="arabicPeriod"/>
            </a:pPr>
            <a:r>
              <a:rPr lang="nb-NO" sz="1000" dirty="0"/>
              <a:t>Tilpasninger i gjennom treningsøkten med eget lag</a:t>
            </a:r>
          </a:p>
          <a:p>
            <a:pPr marL="612648" lvl="2" indent="-228600">
              <a:lnSpc>
                <a:spcPct val="110000"/>
              </a:lnSpc>
              <a:buFont typeface="Calibri" pitchFamily="34" charset="0"/>
              <a:buAutoNum type="arabicPeriod"/>
            </a:pPr>
            <a:r>
              <a:rPr lang="nb-NO" sz="1000" dirty="0"/>
              <a:t>Gjennom tilpasning av kamparena</a:t>
            </a:r>
          </a:p>
          <a:p>
            <a:pPr marL="612648" lvl="2" indent="-228600">
              <a:lnSpc>
                <a:spcPct val="110000"/>
              </a:lnSpc>
              <a:buAutoNum type="arabicPeriod"/>
            </a:pPr>
            <a:r>
              <a:rPr lang="nb-NO" sz="1000" dirty="0"/>
              <a:t>Hospitering med andre lag</a:t>
            </a:r>
            <a:br>
              <a:rPr lang="nb-NO" sz="1000" dirty="0"/>
            </a:br>
            <a:endParaRPr lang="nb-NO" sz="1000" dirty="0"/>
          </a:p>
          <a:p>
            <a:pPr marL="201168" lvl="1" indent="0">
              <a:lnSpc>
                <a:spcPct val="110000"/>
              </a:lnSpc>
              <a:buNone/>
            </a:pPr>
            <a:r>
              <a:rPr lang="nb-NO" sz="1000" dirty="0"/>
              <a:t>I aldersgruppen 15-16 år benytter vi alle tre formene for differensiering. </a:t>
            </a:r>
          </a:p>
          <a:p>
            <a:pPr marL="201168" lvl="1" indent="0">
              <a:lnSpc>
                <a:spcPct val="110000"/>
              </a:lnSpc>
              <a:buNone/>
            </a:pPr>
            <a:endParaRPr lang="nb-NO" sz="1000" dirty="0"/>
          </a:p>
          <a:p>
            <a:pPr marL="201168" lvl="1" indent="0">
              <a:lnSpc>
                <a:spcPct val="110000"/>
              </a:lnSpc>
              <a:buNone/>
            </a:pPr>
            <a:r>
              <a:rPr lang="nb-NO" sz="1000" dirty="0"/>
              <a:t>Hospitering med andre lag kommer i stand ved at: </a:t>
            </a:r>
          </a:p>
          <a:p>
            <a:pPr lvl="2">
              <a:lnSpc>
                <a:spcPct val="110000"/>
              </a:lnSpc>
            </a:pPr>
            <a:r>
              <a:rPr lang="nb-NO" sz="1000" dirty="0"/>
              <a:t>Trener på høyere rangert lag kontakter annen trener med ønske om å se spilleren på et høyere nivå</a:t>
            </a:r>
          </a:p>
          <a:p>
            <a:pPr lvl="2">
              <a:lnSpc>
                <a:spcPct val="110000"/>
              </a:lnSpc>
            </a:pPr>
            <a:r>
              <a:rPr lang="nb-NO" sz="1000" dirty="0"/>
              <a:t>Trener på lavere rangert lag kontakter annen trener med ønske om å se spilleren på et høyere nivå</a:t>
            </a:r>
          </a:p>
          <a:p>
            <a:pPr lvl="2">
              <a:lnSpc>
                <a:spcPct val="110000"/>
              </a:lnSpc>
            </a:pPr>
            <a:r>
              <a:rPr lang="nb-NO" sz="1000" dirty="0"/>
              <a:t>Sportslig leder kontakter trenere med med ønske om å se spilleren på et høyere nivå. </a:t>
            </a:r>
          </a:p>
          <a:p>
            <a:pPr lvl="2">
              <a:lnSpc>
                <a:spcPct val="110000"/>
              </a:lnSpc>
            </a:pPr>
            <a:endParaRPr lang="nb-NO" sz="1000" dirty="0"/>
          </a:p>
          <a:p>
            <a:pPr marL="201168" lvl="1" indent="0">
              <a:lnSpc>
                <a:spcPct val="110000"/>
              </a:lnSpc>
              <a:buNone/>
            </a:pPr>
            <a:r>
              <a:rPr lang="nb-NO" sz="1100" dirty="0"/>
              <a:t>Hospitering med andre lag skal gå gjennom sportslig leder.</a:t>
            </a:r>
          </a:p>
        </p:txBody>
      </p:sp>
      <p:pic>
        <p:nvPicPr>
          <p:cNvPr id="4" name="Bilde 3">
            <a:extLst>
              <a:ext uri="{FF2B5EF4-FFF2-40B4-BE49-F238E27FC236}">
                <a16:creationId xmlns:a16="http://schemas.microsoft.com/office/drawing/2014/main" id="{B88C3703-D8C8-DC42-AC15-878E3AC33556}"/>
              </a:ext>
            </a:extLst>
          </p:cNvPr>
          <p:cNvPicPr>
            <a:picLocks noChangeAspect="1"/>
          </p:cNvPicPr>
          <p:nvPr/>
        </p:nvPicPr>
        <p:blipFill rotWithShape="1">
          <a:blip r:embed="rId2"/>
          <a:srcRect l="3351" r="4125" b="-3"/>
          <a:stretch/>
        </p:blipFill>
        <p:spPr>
          <a:xfrm>
            <a:off x="8580952" y="3147414"/>
            <a:ext cx="2945299" cy="2928696"/>
          </a:xfrm>
          <a:prstGeom prst="rect">
            <a:avLst/>
          </a:prstGeom>
        </p:spPr>
      </p:pic>
      <p:sp>
        <p:nvSpPr>
          <p:cNvPr id="13" name="Rectangle 12">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kstSylinder 5">
            <a:extLst>
              <a:ext uri="{FF2B5EF4-FFF2-40B4-BE49-F238E27FC236}">
                <a16:creationId xmlns:a16="http://schemas.microsoft.com/office/drawing/2014/main" id="{7FB13195-A261-DD40-B595-7C48FFB1DAA9}"/>
              </a:ext>
            </a:extLst>
          </p:cNvPr>
          <p:cNvSpPr txBox="1"/>
          <p:nvPr/>
        </p:nvSpPr>
        <p:spPr>
          <a:xfrm>
            <a:off x="1097279" y="1786601"/>
            <a:ext cx="10058400" cy="684803"/>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p:spPr>
        <p:txBody>
          <a:bodyPr wrap="square" rtlCol="0">
            <a:spAutoFit/>
          </a:bodyPr>
          <a:lstStyle/>
          <a:p>
            <a:endParaRPr lang="nb-NO" sz="1000"/>
          </a:p>
          <a:p>
            <a:pPr algn="ctr"/>
            <a:r>
              <a:rPr lang="nb-NO"/>
              <a:t>Differensiering = Positiv forskjellsbehandling for å gi mestring og utfordringer</a:t>
            </a:r>
          </a:p>
          <a:p>
            <a:endParaRPr lang="nb-NO" sz="1000" dirty="0"/>
          </a:p>
        </p:txBody>
      </p:sp>
    </p:spTree>
    <p:extLst>
      <p:ext uri="{BB962C8B-B14F-4D97-AF65-F5344CB8AC3E}">
        <p14:creationId xmlns:p14="http://schemas.microsoft.com/office/powerpoint/2010/main" val="920404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3C08452-B2C4-E546-84FC-EEFFBF488F49}"/>
              </a:ext>
            </a:extLst>
          </p:cNvPr>
          <p:cNvSpPr>
            <a:spLocks noGrp="1"/>
          </p:cNvSpPr>
          <p:nvPr>
            <p:ph type="title"/>
          </p:nvPr>
        </p:nvSpPr>
        <p:spPr>
          <a:xfrm>
            <a:off x="1097280" y="33931"/>
            <a:ext cx="10058400" cy="1450757"/>
          </a:xfrm>
        </p:spPr>
        <p:txBody>
          <a:bodyPr>
            <a:normAutofit/>
          </a:bodyPr>
          <a:lstStyle/>
          <a:p>
            <a:r>
              <a:rPr lang="nb-NO" dirty="0"/>
              <a:t>Hvordan differensiere</a:t>
            </a:r>
          </a:p>
        </p:txBody>
      </p:sp>
      <p:cxnSp>
        <p:nvCxnSpPr>
          <p:cNvPr id="11"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Bilde 3">
            <a:extLst>
              <a:ext uri="{FF2B5EF4-FFF2-40B4-BE49-F238E27FC236}">
                <a16:creationId xmlns:a16="http://schemas.microsoft.com/office/drawing/2014/main" id="{B88C3703-D8C8-DC42-AC15-878E3AC33556}"/>
              </a:ext>
            </a:extLst>
          </p:cNvPr>
          <p:cNvPicPr>
            <a:picLocks noChangeAspect="1"/>
          </p:cNvPicPr>
          <p:nvPr/>
        </p:nvPicPr>
        <p:blipFill rotWithShape="1">
          <a:blip r:embed="rId2"/>
          <a:srcRect l="3351" r="4125" b="-3"/>
          <a:stretch/>
        </p:blipFill>
        <p:spPr>
          <a:xfrm>
            <a:off x="8281355" y="3051763"/>
            <a:ext cx="2813366" cy="2797507"/>
          </a:xfrm>
          <a:prstGeom prst="rect">
            <a:avLst/>
          </a:prstGeom>
        </p:spPr>
      </p:pic>
      <p:sp>
        <p:nvSpPr>
          <p:cNvPr id="13" name="Rectangle 12">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kstSylinder 5">
            <a:extLst>
              <a:ext uri="{FF2B5EF4-FFF2-40B4-BE49-F238E27FC236}">
                <a16:creationId xmlns:a16="http://schemas.microsoft.com/office/drawing/2014/main" id="{7FB13195-A261-DD40-B595-7C48FFB1DAA9}"/>
              </a:ext>
            </a:extLst>
          </p:cNvPr>
          <p:cNvSpPr txBox="1"/>
          <p:nvPr/>
        </p:nvSpPr>
        <p:spPr>
          <a:xfrm>
            <a:off x="1097279" y="1654259"/>
            <a:ext cx="10058400" cy="684803"/>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p:spPr>
        <p:txBody>
          <a:bodyPr wrap="square" rtlCol="0">
            <a:spAutoFit/>
          </a:bodyPr>
          <a:lstStyle/>
          <a:p>
            <a:endParaRPr lang="nb-NO" sz="1000" dirty="0"/>
          </a:p>
          <a:p>
            <a:pPr algn="ctr"/>
            <a:r>
              <a:rPr lang="nb-NO" dirty="0"/>
              <a:t>Differensiering = Positiv forskjellsbehandling for å gi mestring og utfordringer</a:t>
            </a:r>
          </a:p>
          <a:p>
            <a:endParaRPr lang="nb-NO" sz="1000" dirty="0"/>
          </a:p>
        </p:txBody>
      </p:sp>
      <p:sp>
        <p:nvSpPr>
          <p:cNvPr id="8" name="TekstSylinder 7">
            <a:extLst>
              <a:ext uri="{FF2B5EF4-FFF2-40B4-BE49-F238E27FC236}">
                <a16:creationId xmlns:a16="http://schemas.microsoft.com/office/drawing/2014/main" id="{2DA3B7B7-7099-1A48-A992-1CC21089B648}"/>
              </a:ext>
            </a:extLst>
          </p:cNvPr>
          <p:cNvSpPr txBox="1"/>
          <p:nvPr/>
        </p:nvSpPr>
        <p:spPr>
          <a:xfrm>
            <a:off x="1097279" y="2547035"/>
            <a:ext cx="6759081" cy="3770263"/>
          </a:xfrm>
          <a:prstGeom prst="rect">
            <a:avLst/>
          </a:prstGeom>
          <a:noFill/>
        </p:spPr>
        <p:txBody>
          <a:bodyPr wrap="square" rtlCol="0">
            <a:spAutoFit/>
          </a:bodyPr>
          <a:lstStyle/>
          <a:p>
            <a:r>
              <a:rPr lang="nb-NO" sz="1400" dirty="0"/>
              <a:t>Differensiering på treningsfeltet: Eks 12-20 spillere</a:t>
            </a:r>
          </a:p>
          <a:p>
            <a:endParaRPr lang="nb-NO" sz="1400" dirty="0"/>
          </a:p>
          <a:p>
            <a:r>
              <a:rPr lang="nb-NO" sz="1200" dirty="0"/>
              <a:t>Del gruppen i to: </a:t>
            </a:r>
          </a:p>
          <a:p>
            <a:pPr marL="628650" lvl="1" indent="-171450">
              <a:buFont typeface="Arial" panose="020B0604020202020204" pitchFamily="34" charset="0"/>
              <a:buChar char="•"/>
            </a:pPr>
            <a:r>
              <a:rPr lang="nb-NO" sz="1100" dirty="0"/>
              <a:t>De antatt beste i den ene gruppen, de antatt svakeste i den andre. </a:t>
            </a:r>
          </a:p>
          <a:p>
            <a:pPr marL="628650" lvl="1" indent="-171450">
              <a:buFont typeface="Arial" panose="020B0604020202020204" pitchFamily="34" charset="0"/>
              <a:buChar char="•"/>
            </a:pPr>
            <a:r>
              <a:rPr lang="nb-NO" sz="1100" dirty="0"/>
              <a:t>Samme eller ulike øvelser – Sørg for at alle møter mestring og utfordringer</a:t>
            </a:r>
          </a:p>
          <a:p>
            <a:pPr marL="628650" lvl="1" indent="-171450">
              <a:buFont typeface="Arial" panose="020B0604020202020204" pitchFamily="34" charset="0"/>
              <a:buChar char="•"/>
            </a:pPr>
            <a:r>
              <a:rPr lang="nb-NO" sz="1100" dirty="0"/>
              <a:t>Vi trener på samme tema, men ikke nødvendigvis samme vanskelighetsgrad</a:t>
            </a:r>
          </a:p>
          <a:p>
            <a:pPr marL="628650" lvl="1" indent="-171450">
              <a:buFont typeface="Arial" panose="020B0604020202020204" pitchFamily="34" charset="0"/>
              <a:buChar char="•"/>
            </a:pPr>
            <a:r>
              <a:rPr lang="nb-NO" sz="1100" dirty="0"/>
              <a:t>Gruppene er ikke faste</a:t>
            </a:r>
          </a:p>
          <a:p>
            <a:endParaRPr lang="nb-NO" sz="1100" dirty="0"/>
          </a:p>
          <a:p>
            <a:endParaRPr lang="nb-NO" sz="1100" dirty="0"/>
          </a:p>
          <a:p>
            <a:r>
              <a:rPr lang="nb-NO" sz="1400" dirty="0"/>
              <a:t>Differensiering i kamparena</a:t>
            </a:r>
          </a:p>
          <a:p>
            <a:endParaRPr lang="nb-NO" sz="1400" dirty="0"/>
          </a:p>
          <a:p>
            <a:pPr marL="628650" lvl="1" indent="-171450">
              <a:buFontTx/>
              <a:buChar char="-"/>
            </a:pPr>
            <a:r>
              <a:rPr lang="nb-NO" sz="1100" dirty="0"/>
              <a:t>Slå sammen kull</a:t>
            </a:r>
          </a:p>
          <a:p>
            <a:pPr marL="628650" lvl="1" indent="-171450">
              <a:buFontTx/>
              <a:buChar char="-"/>
            </a:pPr>
            <a:r>
              <a:rPr lang="nb-NO" sz="1100" dirty="0"/>
              <a:t>Melde på nok lag</a:t>
            </a:r>
          </a:p>
          <a:p>
            <a:pPr marL="628650" lvl="1" indent="-171450">
              <a:buFontTx/>
              <a:buChar char="-"/>
            </a:pPr>
            <a:r>
              <a:rPr lang="nb-NO" sz="1100" dirty="0"/>
              <a:t>Melde et lag opp en klasse? </a:t>
            </a:r>
          </a:p>
          <a:p>
            <a:pPr marL="628650" lvl="1" indent="-171450">
              <a:buFontTx/>
              <a:buChar char="-"/>
            </a:pPr>
            <a:r>
              <a:rPr lang="nb-NO" sz="1100" dirty="0"/>
              <a:t>De beste kan få tilbud om å spille med andre lag i klubben</a:t>
            </a:r>
            <a:br>
              <a:rPr lang="nb-NO" sz="1200" dirty="0"/>
            </a:br>
            <a:endParaRPr lang="nb-NO" sz="1100" dirty="0"/>
          </a:p>
          <a:p>
            <a:pPr lvl="1"/>
            <a:endParaRPr lang="nb-NO" sz="1100" dirty="0"/>
          </a:p>
          <a:p>
            <a:r>
              <a:rPr lang="nb-NO" sz="1400" dirty="0"/>
              <a:t>Vi trenger ikke å differensiere på hver trening, men det bør gjøres oftere enn en deler inn vilkårlig. </a:t>
            </a:r>
          </a:p>
          <a:p>
            <a:endParaRPr lang="nb-NO" sz="1100" dirty="0"/>
          </a:p>
        </p:txBody>
      </p:sp>
    </p:spTree>
    <p:extLst>
      <p:ext uri="{BB962C8B-B14F-4D97-AF65-F5344CB8AC3E}">
        <p14:creationId xmlns:p14="http://schemas.microsoft.com/office/powerpoint/2010/main" val="70424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3C08452-B2C4-E546-84FC-EEFFBF488F49}"/>
              </a:ext>
            </a:extLst>
          </p:cNvPr>
          <p:cNvSpPr>
            <a:spLocks noGrp="1"/>
          </p:cNvSpPr>
          <p:nvPr>
            <p:ph type="title"/>
          </p:nvPr>
        </p:nvSpPr>
        <p:spPr>
          <a:xfrm>
            <a:off x="1097280" y="286603"/>
            <a:ext cx="10058400" cy="1450757"/>
          </a:xfrm>
        </p:spPr>
        <p:txBody>
          <a:bodyPr>
            <a:normAutofit/>
          </a:bodyPr>
          <a:lstStyle/>
          <a:p>
            <a:r>
              <a:rPr lang="nb-NO" dirty="0"/>
              <a:t>Retningslinjer for trenere og lagledere</a:t>
            </a:r>
          </a:p>
        </p:txBody>
      </p:sp>
      <p:cxnSp>
        <p:nvCxnSpPr>
          <p:cNvPr id="11"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B1F11B3C-4F74-5C4B-9E89-9166557D11CB}"/>
              </a:ext>
            </a:extLst>
          </p:cNvPr>
          <p:cNvSpPr>
            <a:spLocks noGrp="1"/>
          </p:cNvSpPr>
          <p:nvPr>
            <p:ph idx="1"/>
          </p:nvPr>
        </p:nvSpPr>
        <p:spPr>
          <a:xfrm>
            <a:off x="1097280" y="2108201"/>
            <a:ext cx="6026534" cy="4026782"/>
          </a:xfrm>
        </p:spPr>
        <p:txBody>
          <a:bodyPr>
            <a:normAutofit/>
          </a:bodyPr>
          <a:lstStyle/>
          <a:p>
            <a:pPr>
              <a:lnSpc>
                <a:spcPct val="110000"/>
              </a:lnSpc>
            </a:pPr>
            <a:r>
              <a:rPr lang="nb-NO" sz="1000" b="1" dirty="0"/>
              <a:t>Du som trener eller lagleder i barne- eller ungdomsfotballen er en av våre synligste ambassadører. Du har derfor et viktig ansvar for å fremme klubbens verdier og fair play. </a:t>
            </a:r>
          </a:p>
          <a:p>
            <a:pPr>
              <a:lnSpc>
                <a:spcPct val="110000"/>
              </a:lnSpc>
            </a:pPr>
            <a:r>
              <a:rPr lang="nb-NO" sz="1000" dirty="0"/>
              <a:t>1. Respekter  klubbens retningslinjer. </a:t>
            </a:r>
            <a:br>
              <a:rPr lang="nb-NO" sz="1000" dirty="0"/>
            </a:br>
            <a:br>
              <a:rPr lang="nb-NO" sz="1000" dirty="0"/>
            </a:br>
            <a:r>
              <a:rPr lang="nb-NO" sz="1000" dirty="0"/>
              <a:t>2. Alle spillerne er like mye verdt.</a:t>
            </a:r>
            <a:br>
              <a:rPr lang="nb-NO" sz="1000" dirty="0"/>
            </a:br>
            <a:br>
              <a:rPr lang="nb-NO" sz="1000" dirty="0"/>
            </a:br>
            <a:r>
              <a:rPr lang="nb-NO" sz="1000" dirty="0"/>
              <a:t>3. Støtt spillerne – I medgang og motgang. </a:t>
            </a:r>
            <a:br>
              <a:rPr lang="nb-NO" sz="1000" dirty="0"/>
            </a:br>
            <a:br>
              <a:rPr lang="nb-NO" sz="1000" dirty="0"/>
            </a:br>
            <a:r>
              <a:rPr lang="nb-NO" sz="1000" dirty="0"/>
              <a:t>4. Tilrettelegg for et trygt miljø</a:t>
            </a:r>
            <a:br>
              <a:rPr lang="nb-NO" sz="1000" dirty="0"/>
            </a:br>
            <a:br>
              <a:rPr lang="nb-NO" sz="1000" dirty="0"/>
            </a:br>
            <a:r>
              <a:rPr lang="nb-NO" sz="1000" dirty="0"/>
              <a:t>5. Legg til rette for utvikling – Fysisk, ferdighet og mentalt. </a:t>
            </a:r>
            <a:br>
              <a:rPr lang="nb-NO" sz="1000" dirty="0"/>
            </a:br>
            <a:br>
              <a:rPr lang="nb-NO" sz="1000" dirty="0"/>
            </a:br>
            <a:r>
              <a:rPr lang="nb-NO" sz="1000" dirty="0"/>
              <a:t>6. Vis respekt – ikke  røyk, bann eller vær aggressiv på sidelinja.</a:t>
            </a:r>
            <a:br>
              <a:rPr lang="nb-NO" sz="1000" dirty="0"/>
            </a:br>
            <a:br>
              <a:rPr lang="nb-NO" sz="1000" dirty="0"/>
            </a:br>
            <a:r>
              <a:rPr lang="nb-NO" sz="1000" dirty="0"/>
              <a:t>7. Hils alltid på dommer og motstanders trener før kampen og takk alltid for kampen etterpå.</a:t>
            </a:r>
            <a:br>
              <a:rPr lang="nb-NO" sz="1000" dirty="0"/>
            </a:br>
            <a:br>
              <a:rPr lang="nb-NO" sz="1000" dirty="0"/>
            </a:br>
            <a:r>
              <a:rPr lang="nb-NO" sz="1000" dirty="0"/>
              <a:t>8. Støtt dommeren – han eller hun trenger også skryt. </a:t>
            </a:r>
            <a:br>
              <a:rPr lang="nb-NO" sz="1000" dirty="0"/>
            </a:br>
            <a:br>
              <a:rPr lang="nb-NO" sz="1000" dirty="0"/>
            </a:br>
            <a:r>
              <a:rPr lang="nb-NO" sz="1000" dirty="0"/>
              <a:t>9. Respekter alltid avgjørelsene og bidra til at dommeren trives.</a:t>
            </a:r>
            <a:br>
              <a:rPr lang="nb-NO" sz="1000" dirty="0"/>
            </a:br>
            <a:br>
              <a:rPr lang="nb-NO" sz="1000" dirty="0"/>
            </a:br>
            <a:r>
              <a:rPr lang="nb-NO" sz="1000" dirty="0"/>
              <a:t>10. Vær et forbilde for barna med tanke på adferd overfor dommeren.</a:t>
            </a:r>
          </a:p>
        </p:txBody>
      </p:sp>
      <p:pic>
        <p:nvPicPr>
          <p:cNvPr id="4" name="Bilde 3">
            <a:extLst>
              <a:ext uri="{FF2B5EF4-FFF2-40B4-BE49-F238E27FC236}">
                <a16:creationId xmlns:a16="http://schemas.microsoft.com/office/drawing/2014/main" id="{B88C3703-D8C8-DC42-AC15-878E3AC33556}"/>
              </a:ext>
            </a:extLst>
          </p:cNvPr>
          <p:cNvPicPr>
            <a:picLocks noChangeAspect="1"/>
          </p:cNvPicPr>
          <p:nvPr/>
        </p:nvPicPr>
        <p:blipFill rotWithShape="1">
          <a:blip r:embed="rId2"/>
          <a:srcRect l="3351" r="4125" b="-3"/>
          <a:stretch/>
        </p:blipFill>
        <p:spPr>
          <a:xfrm>
            <a:off x="7534656" y="2108200"/>
            <a:ext cx="3621024" cy="3600613"/>
          </a:xfrm>
          <a:prstGeom prst="rect">
            <a:avLst/>
          </a:prstGeom>
        </p:spPr>
      </p:pic>
      <p:sp>
        <p:nvSpPr>
          <p:cNvPr id="13" name="Rectangle 12">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9089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3C08452-B2C4-E546-84FC-EEFFBF488F49}"/>
              </a:ext>
            </a:extLst>
          </p:cNvPr>
          <p:cNvSpPr>
            <a:spLocks noGrp="1"/>
          </p:cNvSpPr>
          <p:nvPr>
            <p:ph type="title"/>
          </p:nvPr>
        </p:nvSpPr>
        <p:spPr>
          <a:xfrm>
            <a:off x="1097280" y="286603"/>
            <a:ext cx="10058400" cy="1450757"/>
          </a:xfrm>
        </p:spPr>
        <p:txBody>
          <a:bodyPr>
            <a:normAutofit/>
          </a:bodyPr>
          <a:lstStyle/>
          <a:p>
            <a:r>
              <a:rPr lang="nb-NO" dirty="0"/>
              <a:t>Retningslinjer for spillere</a:t>
            </a:r>
          </a:p>
        </p:txBody>
      </p:sp>
      <p:cxnSp>
        <p:nvCxnSpPr>
          <p:cNvPr id="11"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B1F11B3C-4F74-5C4B-9E89-9166557D11CB}"/>
              </a:ext>
            </a:extLst>
          </p:cNvPr>
          <p:cNvSpPr>
            <a:spLocks noGrp="1"/>
          </p:cNvSpPr>
          <p:nvPr>
            <p:ph idx="1"/>
          </p:nvPr>
        </p:nvSpPr>
        <p:spPr>
          <a:xfrm>
            <a:off x="1097280" y="2108202"/>
            <a:ext cx="6345511" cy="3771604"/>
          </a:xfrm>
        </p:spPr>
        <p:txBody>
          <a:bodyPr>
            <a:normAutofit/>
          </a:bodyPr>
          <a:lstStyle/>
          <a:p>
            <a:pPr>
              <a:lnSpc>
                <a:spcPct val="110000"/>
              </a:lnSpc>
            </a:pPr>
            <a:r>
              <a:rPr lang="nb-NO" sz="1100" dirty="0"/>
              <a:t>1. Støtt dine medspillere og ta godt vare på nye lagkamerater. </a:t>
            </a:r>
            <a:br>
              <a:rPr lang="nb-NO" sz="1100" dirty="0"/>
            </a:br>
            <a:br>
              <a:rPr lang="nb-NO" sz="1100" dirty="0"/>
            </a:br>
            <a:r>
              <a:rPr lang="nb-NO" sz="1100" dirty="0"/>
              <a:t>2. Unngå stygt spill og filming. </a:t>
            </a:r>
            <a:br>
              <a:rPr lang="nb-NO" sz="1100" dirty="0"/>
            </a:br>
            <a:br>
              <a:rPr lang="nb-NO" sz="1100" dirty="0"/>
            </a:br>
            <a:r>
              <a:rPr lang="nb-NO" sz="1100" dirty="0"/>
              <a:t>3. Skap trygghet og god lagånd på banen – Dette gjør oss bedre</a:t>
            </a:r>
            <a:br>
              <a:rPr lang="nb-NO" sz="1100" dirty="0"/>
            </a:br>
            <a:br>
              <a:rPr lang="nb-NO" sz="1100" dirty="0"/>
            </a:br>
            <a:r>
              <a:rPr lang="nb-NO" sz="1100" dirty="0"/>
              <a:t>4. Ta med godt humør – I kamp og på trening. </a:t>
            </a:r>
            <a:br>
              <a:rPr lang="nb-NO" sz="1100" dirty="0"/>
            </a:br>
            <a:br>
              <a:rPr lang="nb-NO" sz="1100" dirty="0"/>
            </a:br>
            <a:r>
              <a:rPr lang="nb-NO" sz="1100" dirty="0"/>
              <a:t>5. Møt motstander med respekt. </a:t>
            </a:r>
            <a:br>
              <a:rPr lang="nb-NO" sz="1100" dirty="0"/>
            </a:br>
            <a:br>
              <a:rPr lang="nb-NO" sz="1100" dirty="0"/>
            </a:br>
            <a:r>
              <a:rPr lang="nb-NO" sz="1100" dirty="0"/>
              <a:t>6. Vi skal hjelpe skadde spillere – uansett lag. </a:t>
            </a:r>
            <a:br>
              <a:rPr lang="nb-NO" sz="1100" dirty="0"/>
            </a:br>
            <a:br>
              <a:rPr lang="nb-NO" sz="1100" dirty="0"/>
            </a:br>
            <a:r>
              <a:rPr lang="nb-NO" sz="1100" dirty="0"/>
              <a:t>7. Vi takker motstander for kampen – Uansett resultat</a:t>
            </a:r>
            <a:br>
              <a:rPr lang="nb-NO" sz="1100" dirty="0"/>
            </a:br>
            <a:br>
              <a:rPr lang="nb-NO" sz="1100" dirty="0"/>
            </a:br>
            <a:r>
              <a:rPr lang="nb-NO" sz="1100" dirty="0"/>
              <a:t>8. Vi kjefter ikke på andre spillere eller dommeren</a:t>
            </a:r>
          </a:p>
        </p:txBody>
      </p:sp>
      <p:pic>
        <p:nvPicPr>
          <p:cNvPr id="4" name="Bilde 3">
            <a:extLst>
              <a:ext uri="{FF2B5EF4-FFF2-40B4-BE49-F238E27FC236}">
                <a16:creationId xmlns:a16="http://schemas.microsoft.com/office/drawing/2014/main" id="{B88C3703-D8C8-DC42-AC15-878E3AC33556}"/>
              </a:ext>
            </a:extLst>
          </p:cNvPr>
          <p:cNvPicPr>
            <a:picLocks noChangeAspect="1"/>
          </p:cNvPicPr>
          <p:nvPr/>
        </p:nvPicPr>
        <p:blipFill rotWithShape="1">
          <a:blip r:embed="rId2"/>
          <a:srcRect l="3351" r="4125" b="-3"/>
          <a:stretch/>
        </p:blipFill>
        <p:spPr>
          <a:xfrm>
            <a:off x="7534656" y="2108200"/>
            <a:ext cx="3621024" cy="3600613"/>
          </a:xfrm>
          <a:prstGeom prst="rect">
            <a:avLst/>
          </a:prstGeom>
        </p:spPr>
      </p:pic>
      <p:sp>
        <p:nvSpPr>
          <p:cNvPr id="13" name="Rectangle 12">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434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3C08452-B2C4-E546-84FC-EEFFBF488F49}"/>
              </a:ext>
            </a:extLst>
          </p:cNvPr>
          <p:cNvSpPr>
            <a:spLocks noGrp="1"/>
          </p:cNvSpPr>
          <p:nvPr>
            <p:ph type="title"/>
          </p:nvPr>
        </p:nvSpPr>
        <p:spPr>
          <a:xfrm>
            <a:off x="1097280" y="286603"/>
            <a:ext cx="10058400" cy="1450757"/>
          </a:xfrm>
        </p:spPr>
        <p:txBody>
          <a:bodyPr>
            <a:normAutofit/>
          </a:bodyPr>
          <a:lstStyle/>
          <a:p>
            <a:r>
              <a:rPr lang="nb-NO" dirty="0"/>
              <a:t>Retningslinjer for foreldre</a:t>
            </a:r>
          </a:p>
        </p:txBody>
      </p:sp>
      <p:cxnSp>
        <p:nvCxnSpPr>
          <p:cNvPr id="11"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B1F11B3C-4F74-5C4B-9E89-9166557D11CB}"/>
              </a:ext>
            </a:extLst>
          </p:cNvPr>
          <p:cNvSpPr>
            <a:spLocks noGrp="1"/>
          </p:cNvSpPr>
          <p:nvPr>
            <p:ph idx="1"/>
          </p:nvPr>
        </p:nvSpPr>
        <p:spPr>
          <a:xfrm>
            <a:off x="1097280" y="2108199"/>
            <a:ext cx="6345511" cy="4292601"/>
          </a:xfrm>
        </p:spPr>
        <p:txBody>
          <a:bodyPr>
            <a:normAutofit/>
          </a:bodyPr>
          <a:lstStyle/>
          <a:p>
            <a:pPr>
              <a:lnSpc>
                <a:spcPct val="110000"/>
              </a:lnSpc>
            </a:pPr>
            <a:r>
              <a:rPr lang="nb-NO" sz="1000" b="1" dirty="0"/>
              <a:t>Som foreldre er det enormt viktig at vi fremmer fair play i fotballen. Følg NFFs foreldrevettregler: </a:t>
            </a:r>
            <a:br>
              <a:rPr lang="nb-NO" sz="1000" dirty="0"/>
            </a:br>
            <a:br>
              <a:rPr lang="nb-NO" sz="1000" dirty="0"/>
            </a:br>
            <a:r>
              <a:rPr lang="nb-NO" sz="1000" dirty="0"/>
              <a:t>1. Støtt opp om klubbens arbeid – gjennom foreldremøter forankres fotballens og klubbens verdisyn.</a:t>
            </a:r>
            <a:br>
              <a:rPr lang="nb-NO" sz="1000" dirty="0"/>
            </a:br>
            <a:br>
              <a:rPr lang="nb-NO" sz="1000" dirty="0"/>
            </a:br>
            <a:r>
              <a:rPr lang="nb-NO" sz="1000" dirty="0"/>
              <a:t>2. Møt fram til kamper og treninger – du er viktig både for spillerne og miljøet.</a:t>
            </a:r>
            <a:br>
              <a:rPr lang="nb-NO" sz="1000" dirty="0"/>
            </a:br>
            <a:br>
              <a:rPr lang="nb-NO" sz="1000" dirty="0"/>
            </a:br>
            <a:r>
              <a:rPr lang="nb-NO" sz="1000" dirty="0"/>
              <a:t>3. Gi oppmuntring til alle spillerne i med- og motgang – dette gir trygghet, trivsel og motivasjon for å bli i fotballfamilien lenge.</a:t>
            </a:r>
            <a:br>
              <a:rPr lang="nb-NO" sz="1000" dirty="0"/>
            </a:br>
            <a:br>
              <a:rPr lang="nb-NO" sz="1000" dirty="0"/>
            </a:br>
            <a:r>
              <a:rPr lang="nb-NO" sz="1000" dirty="0"/>
              <a:t>4. Vi har alle ansvar for kampmiljøet – gi ros til begge lag for gode prestasjoner og Fair Play.</a:t>
            </a:r>
            <a:br>
              <a:rPr lang="nb-NO" sz="1000" dirty="0"/>
            </a:br>
            <a:br>
              <a:rPr lang="nb-NO" sz="1000" dirty="0"/>
            </a:br>
            <a:r>
              <a:rPr lang="nb-NO" sz="1000" dirty="0"/>
              <a:t>5. Respekter trenerens kampledelse – konstruktiv dialog om gjennomføring tas med trener og klubb i etterkant.</a:t>
            </a:r>
            <a:br>
              <a:rPr lang="nb-NO" sz="1000" dirty="0"/>
            </a:br>
            <a:br>
              <a:rPr lang="nb-NO" sz="1000" dirty="0"/>
            </a:br>
            <a:r>
              <a:rPr lang="nb-NO" sz="1000" dirty="0"/>
              <a:t>6. Respekter dommerens avgjørelser – selv om du av og til er uenig!</a:t>
            </a:r>
            <a:br>
              <a:rPr lang="nb-NO" sz="1000" dirty="0"/>
            </a:br>
            <a:br>
              <a:rPr lang="nb-NO" sz="1000" dirty="0"/>
            </a:br>
            <a:r>
              <a:rPr lang="nb-NO" sz="1000" dirty="0"/>
              <a:t>7. Det er ditt barn som spiller fotball. Opptre positivt og støttende – da er du en god medspiller!.</a:t>
            </a:r>
          </a:p>
          <a:p>
            <a:pPr>
              <a:lnSpc>
                <a:spcPct val="110000"/>
              </a:lnSpc>
            </a:pPr>
            <a:r>
              <a:rPr lang="nb-NO" sz="1000" b="1" dirty="0"/>
              <a:t>I tillegg har vi i NBK kommet med noen retningslinjer utover disse</a:t>
            </a:r>
            <a:br>
              <a:rPr lang="nb-NO" sz="1000" dirty="0"/>
            </a:br>
            <a:br>
              <a:rPr lang="nb-NO" sz="1000" dirty="0"/>
            </a:br>
            <a:r>
              <a:rPr lang="nb-NO" sz="1000" dirty="0"/>
              <a:t>8. Ikke være fotballtrener – dette er trenerteamets jobb</a:t>
            </a:r>
          </a:p>
          <a:p>
            <a:pPr>
              <a:lnSpc>
                <a:spcPct val="110000"/>
              </a:lnSpc>
            </a:pPr>
            <a:r>
              <a:rPr lang="nb-NO" sz="1000" dirty="0"/>
              <a:t>9. Snakk positivt om klubben og trenerne foran barna – Uenigheter tar vi oss voksne i mellom</a:t>
            </a:r>
          </a:p>
        </p:txBody>
      </p:sp>
      <p:pic>
        <p:nvPicPr>
          <p:cNvPr id="4" name="Bilde 3">
            <a:extLst>
              <a:ext uri="{FF2B5EF4-FFF2-40B4-BE49-F238E27FC236}">
                <a16:creationId xmlns:a16="http://schemas.microsoft.com/office/drawing/2014/main" id="{B88C3703-D8C8-DC42-AC15-878E3AC33556}"/>
              </a:ext>
            </a:extLst>
          </p:cNvPr>
          <p:cNvPicPr>
            <a:picLocks noChangeAspect="1"/>
          </p:cNvPicPr>
          <p:nvPr/>
        </p:nvPicPr>
        <p:blipFill rotWithShape="1">
          <a:blip r:embed="rId2"/>
          <a:srcRect l="3351" r="4125" b="-3"/>
          <a:stretch/>
        </p:blipFill>
        <p:spPr>
          <a:xfrm>
            <a:off x="7534656" y="2108200"/>
            <a:ext cx="3621024" cy="3600613"/>
          </a:xfrm>
          <a:prstGeom prst="rect">
            <a:avLst/>
          </a:prstGeom>
        </p:spPr>
      </p:pic>
      <p:sp>
        <p:nvSpPr>
          <p:cNvPr id="13" name="Rectangle 12">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559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9FD424-25CA-8543-A4E6-F78D26E0B5CE}"/>
              </a:ext>
            </a:extLst>
          </p:cNvPr>
          <p:cNvSpPr>
            <a:spLocks noGrp="1"/>
          </p:cNvSpPr>
          <p:nvPr>
            <p:ph type="title"/>
          </p:nvPr>
        </p:nvSpPr>
        <p:spPr/>
        <p:txBody>
          <a:bodyPr/>
          <a:lstStyle/>
          <a:p>
            <a:r>
              <a:rPr lang="nb-NO" dirty="0"/>
              <a:t>Vedlegg</a:t>
            </a:r>
          </a:p>
        </p:txBody>
      </p:sp>
      <p:sp>
        <p:nvSpPr>
          <p:cNvPr id="3" name="Plassholder for innhold 2">
            <a:extLst>
              <a:ext uri="{FF2B5EF4-FFF2-40B4-BE49-F238E27FC236}">
                <a16:creationId xmlns:a16="http://schemas.microsoft.com/office/drawing/2014/main" id="{5F0F52B5-92A3-9D44-BD13-4D3FB47F4E49}"/>
              </a:ext>
            </a:extLst>
          </p:cNvPr>
          <p:cNvSpPr>
            <a:spLocks noGrp="1"/>
          </p:cNvSpPr>
          <p:nvPr>
            <p:ph idx="1"/>
          </p:nvPr>
        </p:nvSpPr>
        <p:spPr/>
        <p:txBody>
          <a:bodyPr/>
          <a:lstStyle/>
          <a:p>
            <a:pPr marL="578358" lvl="1" indent="-285750"/>
            <a:endParaRPr lang="nb-NO" dirty="0"/>
          </a:p>
        </p:txBody>
      </p:sp>
    </p:spTree>
    <p:extLst>
      <p:ext uri="{BB962C8B-B14F-4D97-AF65-F5344CB8AC3E}">
        <p14:creationId xmlns:p14="http://schemas.microsoft.com/office/powerpoint/2010/main" val="223650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4C869C3B-5565-4AAC-86A8-9EB0AB1C6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98BFFBA-B71C-F441-871B-5C64BE4B4110}"/>
              </a:ext>
            </a:extLst>
          </p:cNvPr>
          <p:cNvSpPr>
            <a:spLocks noGrp="1"/>
          </p:cNvSpPr>
          <p:nvPr>
            <p:ph type="title"/>
          </p:nvPr>
        </p:nvSpPr>
        <p:spPr>
          <a:xfrm>
            <a:off x="638423" y="3807725"/>
            <a:ext cx="10909073" cy="1447062"/>
          </a:xfrm>
        </p:spPr>
        <p:txBody>
          <a:bodyPr vert="horz" lIns="91440" tIns="45720" rIns="91440" bIns="45720" rtlCol="0" anchor="b">
            <a:normAutofit/>
          </a:bodyPr>
          <a:lstStyle/>
          <a:p>
            <a:pPr algn="ctr"/>
            <a:r>
              <a:rPr lang="en-US" sz="6000" dirty="0" err="1">
                <a:solidFill>
                  <a:schemeClr val="tx1">
                    <a:lumMod val="85000"/>
                    <a:lumOff val="15000"/>
                  </a:schemeClr>
                </a:solidFill>
              </a:rPr>
              <a:t>Trenerguide</a:t>
            </a:r>
            <a:r>
              <a:rPr lang="en-US" sz="6000" dirty="0">
                <a:solidFill>
                  <a:schemeClr val="tx1">
                    <a:lumMod val="85000"/>
                    <a:lumOff val="15000"/>
                  </a:schemeClr>
                </a:solidFill>
              </a:rPr>
              <a:t> 15-16 </a:t>
            </a:r>
            <a:r>
              <a:rPr lang="en-US" sz="6000" dirty="0" err="1">
                <a:solidFill>
                  <a:schemeClr val="tx1">
                    <a:lumMod val="85000"/>
                    <a:lumOff val="15000"/>
                  </a:schemeClr>
                </a:solidFill>
              </a:rPr>
              <a:t>år</a:t>
            </a:r>
            <a:endParaRPr lang="en-US" sz="6000" dirty="0">
              <a:solidFill>
                <a:schemeClr val="tx1">
                  <a:lumMod val="85000"/>
                  <a:lumOff val="15000"/>
                </a:schemeClr>
              </a:solidFill>
            </a:endParaRPr>
          </a:p>
        </p:txBody>
      </p:sp>
      <p:pic>
        <p:nvPicPr>
          <p:cNvPr id="6" name="Plassholder for innhold 5">
            <a:extLst>
              <a:ext uri="{FF2B5EF4-FFF2-40B4-BE49-F238E27FC236}">
                <a16:creationId xmlns:a16="http://schemas.microsoft.com/office/drawing/2014/main" id="{5DBD62D7-7C7A-DD41-B7D6-40AC89E91262}"/>
              </a:ext>
            </a:extLst>
          </p:cNvPr>
          <p:cNvPicPr>
            <a:picLocks noGrp="1" noChangeAspect="1"/>
          </p:cNvPicPr>
          <p:nvPr>
            <p:ph idx="1"/>
          </p:nvPr>
        </p:nvPicPr>
        <p:blipFill>
          <a:blip r:embed="rId2"/>
          <a:stretch>
            <a:fillRect/>
          </a:stretch>
        </p:blipFill>
        <p:spPr>
          <a:xfrm>
            <a:off x="4171290" y="191421"/>
            <a:ext cx="3843338" cy="3535871"/>
          </a:xfrm>
          <a:prstGeom prst="rect">
            <a:avLst/>
          </a:prstGeom>
        </p:spPr>
      </p:pic>
      <p:cxnSp>
        <p:nvCxnSpPr>
          <p:cNvPr id="28" name="Straight Connector 27">
            <a:extLst>
              <a:ext uri="{FF2B5EF4-FFF2-40B4-BE49-F238E27FC236}">
                <a16:creationId xmlns:a16="http://schemas.microsoft.com/office/drawing/2014/main" id="{F41136EC-EC34-4D08-B5AB-8CE5870B1C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600" y="5415653"/>
            <a:ext cx="86868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995470A-422C-4D09-B47E-C2E326495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563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vrundet rektangel 14">
            <a:extLst>
              <a:ext uri="{FF2B5EF4-FFF2-40B4-BE49-F238E27FC236}">
                <a16:creationId xmlns:a16="http://schemas.microsoft.com/office/drawing/2014/main" id="{2073F18D-AD19-FB45-A558-BE9BB4633A26}"/>
              </a:ext>
            </a:extLst>
          </p:cNvPr>
          <p:cNvSpPr/>
          <p:nvPr/>
        </p:nvSpPr>
        <p:spPr>
          <a:xfrm>
            <a:off x="403093" y="4340657"/>
            <a:ext cx="3729206" cy="14443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Avrundet rektangel 13">
            <a:extLst>
              <a:ext uri="{FF2B5EF4-FFF2-40B4-BE49-F238E27FC236}">
                <a16:creationId xmlns:a16="http://schemas.microsoft.com/office/drawing/2014/main" id="{19F5BE6B-B1DF-1343-88D5-864B593AD92D}"/>
              </a:ext>
            </a:extLst>
          </p:cNvPr>
          <p:cNvSpPr/>
          <p:nvPr/>
        </p:nvSpPr>
        <p:spPr>
          <a:xfrm>
            <a:off x="403093" y="2533678"/>
            <a:ext cx="3729206" cy="14443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Avrundet rektangel 12">
            <a:extLst>
              <a:ext uri="{FF2B5EF4-FFF2-40B4-BE49-F238E27FC236}">
                <a16:creationId xmlns:a16="http://schemas.microsoft.com/office/drawing/2014/main" id="{296B4CE2-2ED9-414C-8109-6BB7D3D47351}"/>
              </a:ext>
            </a:extLst>
          </p:cNvPr>
          <p:cNvSpPr/>
          <p:nvPr/>
        </p:nvSpPr>
        <p:spPr>
          <a:xfrm>
            <a:off x="8059698" y="4353791"/>
            <a:ext cx="3729206" cy="14443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Avrundet rektangel 11">
            <a:extLst>
              <a:ext uri="{FF2B5EF4-FFF2-40B4-BE49-F238E27FC236}">
                <a16:creationId xmlns:a16="http://schemas.microsoft.com/office/drawing/2014/main" id="{D3E96F45-2C6F-E74D-B4A5-617F1D53D44E}"/>
              </a:ext>
            </a:extLst>
          </p:cNvPr>
          <p:cNvSpPr/>
          <p:nvPr/>
        </p:nvSpPr>
        <p:spPr>
          <a:xfrm>
            <a:off x="8055818" y="2560693"/>
            <a:ext cx="3729206" cy="14443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333DABE0-6265-7A46-97C1-45405B15EAD2}"/>
              </a:ext>
            </a:extLst>
          </p:cNvPr>
          <p:cNvSpPr>
            <a:spLocks noGrp="1"/>
          </p:cNvSpPr>
          <p:nvPr>
            <p:ph type="title"/>
          </p:nvPr>
        </p:nvSpPr>
        <p:spPr/>
        <p:txBody>
          <a:bodyPr>
            <a:normAutofit/>
          </a:bodyPr>
          <a:lstStyle/>
          <a:p>
            <a:r>
              <a:rPr lang="nb-NO" dirty="0"/>
              <a:t>Fotballfaglig utgangspunkt:</a:t>
            </a:r>
            <a:br>
              <a:rPr lang="nb-NO" dirty="0"/>
            </a:br>
            <a:br>
              <a:rPr lang="nb-NO" sz="2200" dirty="0"/>
            </a:br>
            <a:r>
              <a:rPr lang="nb-NO" sz="2200" dirty="0"/>
              <a:t>Hvilke krav setter spillet til de beste spillerne? </a:t>
            </a:r>
          </a:p>
        </p:txBody>
      </p:sp>
      <p:sp>
        <p:nvSpPr>
          <p:cNvPr id="6" name="Plassholder for innhold 5">
            <a:extLst>
              <a:ext uri="{FF2B5EF4-FFF2-40B4-BE49-F238E27FC236}">
                <a16:creationId xmlns:a16="http://schemas.microsoft.com/office/drawing/2014/main" id="{62AA13BD-94C7-B747-87D2-B6A7D60537BB}"/>
              </a:ext>
            </a:extLst>
          </p:cNvPr>
          <p:cNvSpPr>
            <a:spLocks noGrp="1"/>
          </p:cNvSpPr>
          <p:nvPr>
            <p:ph sz="quarter" idx="4"/>
          </p:nvPr>
        </p:nvSpPr>
        <p:spPr>
          <a:xfrm>
            <a:off x="8055818" y="2701949"/>
            <a:ext cx="3729206" cy="1303080"/>
          </a:xfrm>
        </p:spPr>
        <p:txBody>
          <a:bodyPr>
            <a:normAutofit fontScale="62500" lnSpcReduction="20000"/>
          </a:bodyPr>
          <a:lstStyle/>
          <a:p>
            <a:r>
              <a:rPr lang="nb-NO" sz="2200" u="sng" dirty="0"/>
              <a:t>Mentalitet:</a:t>
            </a:r>
            <a:r>
              <a:rPr lang="nb-NO" sz="2200" dirty="0"/>
              <a:t> </a:t>
            </a:r>
          </a:p>
          <a:p>
            <a:pPr lvl="1"/>
            <a:r>
              <a:rPr lang="nb-NO" sz="1800" dirty="0"/>
              <a:t>Elsker fotball: Trener mye – Mer enn andre</a:t>
            </a:r>
          </a:p>
          <a:p>
            <a:pPr lvl="1"/>
            <a:r>
              <a:rPr lang="nb-NO" sz="1800" dirty="0"/>
              <a:t>Vinnermentalitet – Setter krav til seg selv i kamp og trening</a:t>
            </a:r>
          </a:p>
          <a:p>
            <a:pPr lvl="1"/>
            <a:r>
              <a:rPr lang="nb-NO" sz="1800" dirty="0"/>
              <a:t>Har god selvkontroll – på og utenfor banen</a:t>
            </a:r>
          </a:p>
          <a:p>
            <a:endParaRPr lang="nb-NO" dirty="0"/>
          </a:p>
        </p:txBody>
      </p:sp>
      <p:pic>
        <p:nvPicPr>
          <p:cNvPr id="7" name="Bilde 6">
            <a:extLst>
              <a:ext uri="{FF2B5EF4-FFF2-40B4-BE49-F238E27FC236}">
                <a16:creationId xmlns:a16="http://schemas.microsoft.com/office/drawing/2014/main" id="{C8EF646E-8800-FE47-9AEE-7D5F75155280}"/>
              </a:ext>
            </a:extLst>
          </p:cNvPr>
          <p:cNvPicPr>
            <a:picLocks noChangeAspect="1"/>
          </p:cNvPicPr>
          <p:nvPr/>
        </p:nvPicPr>
        <p:blipFill>
          <a:blip r:embed="rId2"/>
          <a:stretch>
            <a:fillRect/>
          </a:stretch>
        </p:blipFill>
        <p:spPr>
          <a:xfrm>
            <a:off x="4334374" y="2533678"/>
            <a:ext cx="3523252" cy="3264449"/>
          </a:xfrm>
          <a:prstGeom prst="rect">
            <a:avLst/>
          </a:prstGeom>
        </p:spPr>
      </p:pic>
      <p:sp>
        <p:nvSpPr>
          <p:cNvPr id="8" name="Plassholder for innhold 5">
            <a:extLst>
              <a:ext uri="{FF2B5EF4-FFF2-40B4-BE49-F238E27FC236}">
                <a16:creationId xmlns:a16="http://schemas.microsoft.com/office/drawing/2014/main" id="{3984E2DE-7F4A-1B4B-A1BA-CC9D3705EC59}"/>
              </a:ext>
            </a:extLst>
          </p:cNvPr>
          <p:cNvSpPr txBox="1">
            <a:spLocks/>
          </p:cNvSpPr>
          <p:nvPr/>
        </p:nvSpPr>
        <p:spPr>
          <a:xfrm>
            <a:off x="403093" y="2560693"/>
            <a:ext cx="3729206" cy="1444336"/>
          </a:xfrm>
          <a:prstGeom prst="rect">
            <a:avLst/>
          </a:prstGeom>
        </p:spPr>
        <p:txBody>
          <a:bodyPr vert="horz" lIns="0" tIns="45720" rIns="0" bIns="45720" rtlCol="0">
            <a:norm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b-NO" sz="1400" u="sng" dirty="0"/>
              <a:t>Handlingsvalg:</a:t>
            </a:r>
            <a:r>
              <a:rPr lang="nb-NO" sz="1400" dirty="0"/>
              <a:t> </a:t>
            </a:r>
          </a:p>
          <a:p>
            <a:pPr lvl="1"/>
            <a:r>
              <a:rPr lang="nb-NO" sz="1100" dirty="0"/>
              <a:t>Tar valg som er hensiktsmessige</a:t>
            </a:r>
          </a:p>
          <a:p>
            <a:pPr lvl="1"/>
            <a:r>
              <a:rPr lang="nb-NO" sz="1100" dirty="0"/>
              <a:t>Tenker lenger enn ett skritt frem.</a:t>
            </a:r>
          </a:p>
          <a:p>
            <a:pPr lvl="1"/>
            <a:r>
              <a:rPr lang="nb-NO" sz="1100" dirty="0"/>
              <a:t>Ser alltid ut til å ha god tid med ballen</a:t>
            </a:r>
          </a:p>
        </p:txBody>
      </p:sp>
      <p:sp>
        <p:nvSpPr>
          <p:cNvPr id="9" name="Plassholder for innhold 5">
            <a:extLst>
              <a:ext uri="{FF2B5EF4-FFF2-40B4-BE49-F238E27FC236}">
                <a16:creationId xmlns:a16="http://schemas.microsoft.com/office/drawing/2014/main" id="{81BAB689-5719-8F41-9012-5E2B3AE0A917}"/>
              </a:ext>
            </a:extLst>
          </p:cNvPr>
          <p:cNvSpPr txBox="1">
            <a:spLocks/>
          </p:cNvSpPr>
          <p:nvPr/>
        </p:nvSpPr>
        <p:spPr>
          <a:xfrm>
            <a:off x="8059698" y="4462089"/>
            <a:ext cx="3729206" cy="1337932"/>
          </a:xfrm>
          <a:prstGeom prst="rect">
            <a:avLst/>
          </a:prstGeom>
        </p:spPr>
        <p:txBody>
          <a:bodyPr vert="horz" lIns="0" tIns="45720" rIns="0" bIns="45720" rtlCol="0">
            <a:norm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b-NO" sz="1400" u="sng" dirty="0"/>
              <a:t>Teknisk repertoar: </a:t>
            </a:r>
          </a:p>
          <a:p>
            <a:pPr lvl="1"/>
            <a:r>
              <a:rPr lang="nb-NO" sz="1050" dirty="0"/>
              <a:t>Innehar et ferdighetsnivå som gjør at en gjennomfører sine valg på en god og presis måte</a:t>
            </a:r>
          </a:p>
        </p:txBody>
      </p:sp>
      <p:sp>
        <p:nvSpPr>
          <p:cNvPr id="10" name="Plassholder for innhold 5">
            <a:extLst>
              <a:ext uri="{FF2B5EF4-FFF2-40B4-BE49-F238E27FC236}">
                <a16:creationId xmlns:a16="http://schemas.microsoft.com/office/drawing/2014/main" id="{8678429E-98B3-0143-819B-1CB76290FAA0}"/>
              </a:ext>
            </a:extLst>
          </p:cNvPr>
          <p:cNvSpPr txBox="1">
            <a:spLocks/>
          </p:cNvSpPr>
          <p:nvPr/>
        </p:nvSpPr>
        <p:spPr>
          <a:xfrm>
            <a:off x="403094" y="4353791"/>
            <a:ext cx="3729205" cy="1444336"/>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b-NO" sz="1500" u="sng" dirty="0"/>
              <a:t>Fysiske ressurser: </a:t>
            </a:r>
          </a:p>
          <a:p>
            <a:pPr lvl="1"/>
            <a:r>
              <a:rPr lang="nb-NO" sz="1300" dirty="0"/>
              <a:t>Utviklet spisskompetanse ut fra sine genetiske forutsetninger. </a:t>
            </a:r>
          </a:p>
          <a:p>
            <a:pPr lvl="1"/>
            <a:r>
              <a:rPr lang="nb-NO" sz="1300" dirty="0"/>
              <a:t>Evner å løpe langt, men også repetere sprint og høyhastighetsløp</a:t>
            </a:r>
          </a:p>
          <a:p>
            <a:pPr lvl="1"/>
            <a:r>
              <a:rPr lang="nb-NO" sz="1300" dirty="0"/>
              <a:t>Sterk i nærduellene</a:t>
            </a:r>
          </a:p>
        </p:txBody>
      </p:sp>
      <p:pic>
        <p:nvPicPr>
          <p:cNvPr id="20" name="Plassholder for innhold 5">
            <a:extLst>
              <a:ext uri="{FF2B5EF4-FFF2-40B4-BE49-F238E27FC236}">
                <a16:creationId xmlns:a16="http://schemas.microsoft.com/office/drawing/2014/main" id="{74B1E565-1781-FC47-86CD-546007B3CC79}"/>
              </a:ext>
            </a:extLst>
          </p:cNvPr>
          <p:cNvPicPr>
            <a:picLocks noChangeAspect="1"/>
          </p:cNvPicPr>
          <p:nvPr/>
        </p:nvPicPr>
        <p:blipFill>
          <a:blip r:embed="rId3"/>
          <a:stretch>
            <a:fillRect/>
          </a:stretch>
        </p:blipFill>
        <p:spPr>
          <a:xfrm>
            <a:off x="8982306" y="145345"/>
            <a:ext cx="1883990" cy="1733271"/>
          </a:xfrm>
          <a:prstGeom prst="rect">
            <a:avLst/>
          </a:prstGeom>
        </p:spPr>
      </p:pic>
    </p:spTree>
    <p:extLst>
      <p:ext uri="{BB962C8B-B14F-4D97-AF65-F5344CB8AC3E}">
        <p14:creationId xmlns:p14="http://schemas.microsoft.com/office/powerpoint/2010/main" val="69691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549D2D-FB37-1142-8696-DB27B4F3B394}"/>
              </a:ext>
            </a:extLst>
          </p:cNvPr>
          <p:cNvSpPr>
            <a:spLocks noGrp="1"/>
          </p:cNvSpPr>
          <p:nvPr>
            <p:ph type="title"/>
          </p:nvPr>
        </p:nvSpPr>
        <p:spPr>
          <a:xfrm>
            <a:off x="1097280" y="754912"/>
            <a:ext cx="10058400" cy="982448"/>
          </a:xfrm>
        </p:spPr>
        <p:txBody>
          <a:bodyPr/>
          <a:lstStyle/>
          <a:p>
            <a:pPr algn="ctr"/>
            <a:r>
              <a:rPr lang="nb-NO" dirty="0"/>
              <a:t>Fokusområder 15-16 år</a:t>
            </a:r>
          </a:p>
        </p:txBody>
      </p:sp>
      <p:sp>
        <p:nvSpPr>
          <p:cNvPr id="4" name="Plassholder for innhold 3">
            <a:extLst>
              <a:ext uri="{FF2B5EF4-FFF2-40B4-BE49-F238E27FC236}">
                <a16:creationId xmlns:a16="http://schemas.microsoft.com/office/drawing/2014/main" id="{618B13B1-C0EB-DD47-BA3D-162B556EFC2A}"/>
              </a:ext>
            </a:extLst>
          </p:cNvPr>
          <p:cNvSpPr>
            <a:spLocks noGrp="1"/>
          </p:cNvSpPr>
          <p:nvPr>
            <p:ph sz="half" idx="2"/>
          </p:nvPr>
        </p:nvSpPr>
        <p:spPr>
          <a:xfrm>
            <a:off x="1197293" y="2057396"/>
            <a:ext cx="3251436" cy="4162647"/>
          </a:xfrm>
          <a:solidFill>
            <a:srgbClr val="00B050"/>
          </a:solidFill>
        </p:spPr>
        <p:txBody>
          <a:bodyPr>
            <a:normAutofit/>
          </a:bodyPr>
          <a:lstStyle/>
          <a:p>
            <a:r>
              <a:rPr lang="nb-NO" u="sng" dirty="0">
                <a:solidFill>
                  <a:schemeClr val="tx1"/>
                </a:solidFill>
              </a:rPr>
              <a:t>Fotballferdighet: </a:t>
            </a:r>
          </a:p>
          <a:p>
            <a:r>
              <a:rPr lang="nb-NO" sz="1200" dirty="0">
                <a:solidFill>
                  <a:schemeClr val="tx1"/>
                </a:solidFill>
              </a:rPr>
              <a:t>• Legge til rette for treninger med mye ballkontakt</a:t>
            </a:r>
          </a:p>
          <a:p>
            <a:r>
              <a:rPr lang="nb-NO" sz="1200" dirty="0">
                <a:solidFill>
                  <a:schemeClr val="tx1"/>
                </a:solidFill>
              </a:rPr>
              <a:t>• Planlegge treninger kamplike øvelser</a:t>
            </a:r>
          </a:p>
          <a:p>
            <a:r>
              <a:rPr lang="nb-NO" sz="1200" dirty="0">
                <a:solidFill>
                  <a:schemeClr val="tx1"/>
                </a:solidFill>
              </a:rPr>
              <a:t>• Stille krav til kvalitet på ferdighetsøvelser</a:t>
            </a:r>
          </a:p>
          <a:p>
            <a:r>
              <a:rPr lang="nb-NO" sz="1200" dirty="0">
                <a:solidFill>
                  <a:schemeClr val="tx1"/>
                </a:solidFill>
              </a:rPr>
              <a:t>• Legge til rette for spillaktivitet med fokus på </a:t>
            </a:r>
            <a:r>
              <a:rPr lang="nb-NO" sz="1200" dirty="0" err="1">
                <a:solidFill>
                  <a:schemeClr val="tx1"/>
                </a:solidFill>
              </a:rPr>
              <a:t>spillprinsipp</a:t>
            </a:r>
            <a:r>
              <a:rPr lang="nb-NO" sz="1200" dirty="0">
                <a:solidFill>
                  <a:schemeClr val="tx1"/>
                </a:solidFill>
              </a:rPr>
              <a:t> og relasjoner</a:t>
            </a:r>
          </a:p>
          <a:p>
            <a:r>
              <a:rPr lang="nb-NO" sz="1200" dirty="0">
                <a:solidFill>
                  <a:schemeClr val="tx1"/>
                </a:solidFill>
              </a:rPr>
              <a:t>• Utvikle laget først og fremst gjennom utvikling av ferdigheter og relasjoner</a:t>
            </a:r>
          </a:p>
        </p:txBody>
      </p:sp>
      <p:pic>
        <p:nvPicPr>
          <p:cNvPr id="7" name="Bilde 6">
            <a:extLst>
              <a:ext uri="{FF2B5EF4-FFF2-40B4-BE49-F238E27FC236}">
                <a16:creationId xmlns:a16="http://schemas.microsoft.com/office/drawing/2014/main" id="{939AF131-0E91-4C4C-9125-21B4D218034B}"/>
              </a:ext>
            </a:extLst>
          </p:cNvPr>
          <p:cNvPicPr>
            <a:picLocks noChangeAspect="1"/>
          </p:cNvPicPr>
          <p:nvPr/>
        </p:nvPicPr>
        <p:blipFill>
          <a:blip r:embed="rId2"/>
          <a:stretch>
            <a:fillRect/>
          </a:stretch>
        </p:blipFill>
        <p:spPr>
          <a:xfrm>
            <a:off x="262884" y="286603"/>
            <a:ext cx="1327532" cy="1219790"/>
          </a:xfrm>
          <a:prstGeom prst="rect">
            <a:avLst/>
          </a:prstGeom>
        </p:spPr>
      </p:pic>
      <p:pic>
        <p:nvPicPr>
          <p:cNvPr id="8" name="Bilde 7">
            <a:extLst>
              <a:ext uri="{FF2B5EF4-FFF2-40B4-BE49-F238E27FC236}">
                <a16:creationId xmlns:a16="http://schemas.microsoft.com/office/drawing/2014/main" id="{520E3E4F-527D-6849-A181-1988ADA2FCC4}"/>
              </a:ext>
            </a:extLst>
          </p:cNvPr>
          <p:cNvPicPr>
            <a:picLocks noChangeAspect="1"/>
          </p:cNvPicPr>
          <p:nvPr/>
        </p:nvPicPr>
        <p:blipFill>
          <a:blip r:embed="rId2"/>
          <a:stretch>
            <a:fillRect/>
          </a:stretch>
        </p:blipFill>
        <p:spPr>
          <a:xfrm>
            <a:off x="10601584" y="286603"/>
            <a:ext cx="1327532" cy="1219790"/>
          </a:xfrm>
          <a:prstGeom prst="rect">
            <a:avLst/>
          </a:prstGeom>
        </p:spPr>
      </p:pic>
      <p:sp>
        <p:nvSpPr>
          <p:cNvPr id="9" name="Plassholder for innhold 3">
            <a:extLst>
              <a:ext uri="{FF2B5EF4-FFF2-40B4-BE49-F238E27FC236}">
                <a16:creationId xmlns:a16="http://schemas.microsoft.com/office/drawing/2014/main" id="{D8D3947D-A77F-F346-A1C5-12CD6E2C3C2B}"/>
              </a:ext>
            </a:extLst>
          </p:cNvPr>
          <p:cNvSpPr txBox="1">
            <a:spLocks/>
          </p:cNvSpPr>
          <p:nvPr/>
        </p:nvSpPr>
        <p:spPr>
          <a:xfrm>
            <a:off x="4550768" y="2057395"/>
            <a:ext cx="3251436" cy="4162647"/>
          </a:xfrm>
          <a:prstGeom prst="rect">
            <a:avLst/>
          </a:prstGeom>
          <a:solidFill>
            <a:srgbClr val="FF0000"/>
          </a:solidFill>
        </p:spPr>
        <p:txBody>
          <a:bodyPr vert="horz" lIns="0" tIns="45720" rIns="0" bIns="45720" rtlCol="0">
            <a:norm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nb-NO" u="sng" dirty="0">
                <a:solidFill>
                  <a:schemeClr val="tx1"/>
                </a:solidFill>
              </a:rPr>
              <a:t>Fotballfysiologi: </a:t>
            </a:r>
          </a:p>
          <a:p>
            <a:r>
              <a:rPr lang="nb-NO" sz="1200" dirty="0">
                <a:solidFill>
                  <a:schemeClr val="tx1"/>
                </a:solidFill>
              </a:rPr>
              <a:t>• Koordinasjon</a:t>
            </a:r>
          </a:p>
          <a:p>
            <a:r>
              <a:rPr lang="nb-NO" sz="1200" dirty="0">
                <a:solidFill>
                  <a:schemeClr val="tx1"/>
                </a:solidFill>
              </a:rPr>
              <a:t>• Agility</a:t>
            </a:r>
          </a:p>
          <a:p>
            <a:r>
              <a:rPr lang="nb-NO" sz="1200" dirty="0">
                <a:solidFill>
                  <a:schemeClr val="tx1"/>
                </a:solidFill>
              </a:rPr>
              <a:t>• Hurtighet </a:t>
            </a:r>
          </a:p>
          <a:p>
            <a:r>
              <a:rPr lang="nb-NO" sz="1200" dirty="0">
                <a:solidFill>
                  <a:schemeClr val="tx1"/>
                </a:solidFill>
              </a:rPr>
              <a:t>• Utholdenhet </a:t>
            </a:r>
          </a:p>
          <a:p>
            <a:r>
              <a:rPr lang="nb-NO" sz="1200" dirty="0">
                <a:solidFill>
                  <a:schemeClr val="tx1"/>
                </a:solidFill>
              </a:rPr>
              <a:t>• Styrke &amp; Spenst</a:t>
            </a:r>
          </a:p>
          <a:p>
            <a:endParaRPr lang="nb-NO" sz="1200" dirty="0">
              <a:solidFill>
                <a:schemeClr val="tx1"/>
              </a:solidFill>
            </a:endParaRPr>
          </a:p>
          <a:p>
            <a:pPr marL="0" indent="0">
              <a:buNone/>
            </a:pPr>
            <a:r>
              <a:rPr lang="nb-NO" sz="1200" dirty="0">
                <a:solidFill>
                  <a:schemeClr val="tx1"/>
                </a:solidFill>
              </a:rPr>
              <a:t>Treningsprogram på fellestreninger og utenom. </a:t>
            </a:r>
          </a:p>
          <a:p>
            <a:pPr marL="0" indent="0">
              <a:buNone/>
            </a:pPr>
            <a:r>
              <a:rPr lang="nb-NO" sz="1200" dirty="0">
                <a:solidFill>
                  <a:schemeClr val="tx1"/>
                </a:solidFill>
              </a:rPr>
              <a:t>Individuell tilpasning / Egne økter</a:t>
            </a:r>
          </a:p>
        </p:txBody>
      </p:sp>
      <p:sp>
        <p:nvSpPr>
          <p:cNvPr id="10" name="Plassholder for innhold 3">
            <a:extLst>
              <a:ext uri="{FF2B5EF4-FFF2-40B4-BE49-F238E27FC236}">
                <a16:creationId xmlns:a16="http://schemas.microsoft.com/office/drawing/2014/main" id="{4BB0ACDB-3B3E-E54C-899D-4E48370BD504}"/>
              </a:ext>
            </a:extLst>
          </p:cNvPr>
          <p:cNvSpPr txBox="1">
            <a:spLocks/>
          </p:cNvSpPr>
          <p:nvPr/>
        </p:nvSpPr>
        <p:spPr>
          <a:xfrm>
            <a:off x="7904244" y="2057397"/>
            <a:ext cx="3251436" cy="4162647"/>
          </a:xfrm>
          <a:prstGeom prst="rect">
            <a:avLst/>
          </a:prstGeom>
          <a:solidFill>
            <a:srgbClr val="00B0F0"/>
          </a:solidFill>
        </p:spPr>
        <p:txBody>
          <a:bodyPr vert="horz" lIns="0" tIns="45720" rIns="0" bIns="45720" rtlCol="0">
            <a:norm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nb-NO" u="sng" dirty="0">
                <a:solidFill>
                  <a:schemeClr val="tx1"/>
                </a:solidFill>
              </a:rPr>
              <a:t>Vinnermentalitet: </a:t>
            </a:r>
          </a:p>
          <a:p>
            <a:r>
              <a:rPr lang="nb-NO" sz="1200" dirty="0">
                <a:solidFill>
                  <a:schemeClr val="tx1"/>
                </a:solidFill>
              </a:rPr>
              <a:t>• Tydelige krav og sette krav til kvalitet</a:t>
            </a:r>
          </a:p>
          <a:p>
            <a:r>
              <a:rPr lang="nb-NO" sz="1200" dirty="0">
                <a:solidFill>
                  <a:schemeClr val="tx1"/>
                </a:solidFill>
              </a:rPr>
              <a:t>• Hjelpe spillerne til å forstå eget ståsted</a:t>
            </a:r>
          </a:p>
          <a:p>
            <a:r>
              <a:rPr lang="nb-NO" sz="1200" dirty="0">
                <a:solidFill>
                  <a:schemeClr val="tx1"/>
                </a:solidFill>
              </a:rPr>
              <a:t>• Utarbeide individuelle utviklingsmål deretter</a:t>
            </a:r>
          </a:p>
          <a:p>
            <a:r>
              <a:rPr lang="nb-NO" sz="1200" dirty="0">
                <a:solidFill>
                  <a:schemeClr val="tx1"/>
                </a:solidFill>
              </a:rPr>
              <a:t>• Utfordre på egenevaluering</a:t>
            </a:r>
          </a:p>
          <a:p>
            <a:r>
              <a:rPr lang="nb-NO" sz="1200" dirty="0">
                <a:solidFill>
                  <a:schemeClr val="tx1"/>
                </a:solidFill>
              </a:rPr>
              <a:t>• Gi positive tilbakemeldinger</a:t>
            </a:r>
          </a:p>
          <a:p>
            <a:r>
              <a:rPr lang="nb-NO" sz="1200" dirty="0">
                <a:solidFill>
                  <a:schemeClr val="tx1"/>
                </a:solidFill>
              </a:rPr>
              <a:t>• Jobbe med verdier og gruppedynamikk</a:t>
            </a:r>
          </a:p>
          <a:p>
            <a:r>
              <a:rPr lang="nb-NO" sz="1200" dirty="0">
                <a:solidFill>
                  <a:schemeClr val="tx1"/>
                </a:solidFill>
              </a:rPr>
              <a:t>• Skape positive mestringsopplevelser</a:t>
            </a:r>
          </a:p>
        </p:txBody>
      </p:sp>
    </p:spTree>
    <p:extLst>
      <p:ext uri="{BB962C8B-B14F-4D97-AF65-F5344CB8AC3E}">
        <p14:creationId xmlns:p14="http://schemas.microsoft.com/office/powerpoint/2010/main" val="4143949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141008-CE0F-1640-8CDB-1678E4E90274}"/>
              </a:ext>
            </a:extLst>
          </p:cNvPr>
          <p:cNvSpPr>
            <a:spLocks noGrp="1"/>
          </p:cNvSpPr>
          <p:nvPr>
            <p:ph type="title"/>
          </p:nvPr>
        </p:nvSpPr>
        <p:spPr/>
        <p:txBody>
          <a:bodyPr/>
          <a:lstStyle/>
          <a:p>
            <a:r>
              <a:rPr lang="nb-NO" dirty="0"/>
              <a:t>Fotballferdighet</a:t>
            </a:r>
          </a:p>
        </p:txBody>
      </p:sp>
      <p:sp>
        <p:nvSpPr>
          <p:cNvPr id="4" name="Plassholder for innhold 3">
            <a:extLst>
              <a:ext uri="{FF2B5EF4-FFF2-40B4-BE49-F238E27FC236}">
                <a16:creationId xmlns:a16="http://schemas.microsoft.com/office/drawing/2014/main" id="{B5804B8F-1367-9E41-AEF5-6E7FC409F7FB}"/>
              </a:ext>
            </a:extLst>
          </p:cNvPr>
          <p:cNvSpPr>
            <a:spLocks noGrp="1"/>
          </p:cNvSpPr>
          <p:nvPr>
            <p:ph sz="half" idx="2"/>
          </p:nvPr>
        </p:nvSpPr>
        <p:spPr>
          <a:xfrm>
            <a:off x="387258" y="2609652"/>
            <a:ext cx="4237253" cy="3517765"/>
          </a:xfrm>
        </p:spPr>
        <p:txBody>
          <a:bodyPr>
            <a:noAutofit/>
          </a:bodyPr>
          <a:lstStyle/>
          <a:p>
            <a:pPr>
              <a:lnSpc>
                <a:spcPct val="150000"/>
              </a:lnSpc>
            </a:pPr>
            <a:r>
              <a:rPr lang="nb-NO" sz="1000" dirty="0">
                <a:solidFill>
                  <a:schemeClr val="tx1"/>
                </a:solidFill>
              </a:rPr>
              <a:t>I aldersgruppen 15-16 år kan treneren introdusere rollebeskrivelser og utviklingsmål. </a:t>
            </a:r>
            <a:br>
              <a:rPr lang="nb-NO" sz="1000" dirty="0">
                <a:solidFill>
                  <a:schemeClr val="tx1"/>
                </a:solidFill>
              </a:rPr>
            </a:br>
            <a:r>
              <a:rPr lang="nb-NO" sz="1000" dirty="0">
                <a:solidFill>
                  <a:schemeClr val="tx1"/>
                </a:solidFill>
              </a:rPr>
              <a:t>Ferdigheter som 1. touch, føring, pasning og søk er grunnleggende ferdigheter som bør være inkludert i alle øvelser. </a:t>
            </a:r>
            <a:br>
              <a:rPr lang="nb-NO" sz="1000" dirty="0">
                <a:solidFill>
                  <a:schemeClr val="tx1"/>
                </a:solidFill>
              </a:rPr>
            </a:br>
            <a:r>
              <a:rPr lang="nb-NO" sz="1000" dirty="0">
                <a:solidFill>
                  <a:schemeClr val="tx1"/>
                </a:solidFill>
              </a:rPr>
              <a:t>Benytt spill og motspill slik at spillerne får jobbe med sitt ferdighetsreportoar i ulike spillformer, helst med motstand. </a:t>
            </a:r>
            <a:br>
              <a:rPr lang="nb-NO" sz="1000" dirty="0">
                <a:solidFill>
                  <a:schemeClr val="tx1"/>
                </a:solidFill>
              </a:rPr>
            </a:br>
            <a:endParaRPr lang="nb-NO" sz="1000" dirty="0">
              <a:solidFill>
                <a:schemeClr val="tx1"/>
              </a:solidFill>
            </a:endParaRPr>
          </a:p>
          <a:p>
            <a:pPr lvl="1">
              <a:lnSpc>
                <a:spcPct val="150000"/>
              </a:lnSpc>
            </a:pPr>
            <a:r>
              <a:rPr lang="nb-NO" sz="1000" dirty="0">
                <a:solidFill>
                  <a:schemeClr val="tx1"/>
                </a:solidFill>
              </a:rPr>
              <a:t>Legg til rette for at spillerne får mye ballkontakt</a:t>
            </a:r>
          </a:p>
          <a:p>
            <a:pPr lvl="1">
              <a:lnSpc>
                <a:spcPct val="150000"/>
              </a:lnSpc>
            </a:pPr>
            <a:r>
              <a:rPr lang="nb-NO" sz="1000" dirty="0">
                <a:solidFill>
                  <a:schemeClr val="tx1"/>
                </a:solidFill>
              </a:rPr>
              <a:t>Mye aktivitet = Lite kø, få spillere på hvert lag/gruppe</a:t>
            </a:r>
          </a:p>
          <a:p>
            <a:pPr lvl="1">
              <a:lnSpc>
                <a:spcPct val="150000"/>
              </a:lnSpc>
            </a:pPr>
            <a:r>
              <a:rPr lang="nb-NO" sz="1000" dirty="0">
                <a:solidFill>
                  <a:schemeClr val="tx1"/>
                </a:solidFill>
              </a:rPr>
              <a:t>Øvelser som stimulerer øye-fot koordinasjon</a:t>
            </a:r>
          </a:p>
          <a:p>
            <a:pPr lvl="1">
              <a:lnSpc>
                <a:spcPct val="150000"/>
              </a:lnSpc>
            </a:pPr>
            <a:r>
              <a:rPr lang="nb-NO" sz="1000" dirty="0">
                <a:solidFill>
                  <a:schemeClr val="tx1"/>
                </a:solidFill>
              </a:rPr>
              <a:t>Stimuler til egenaktivitet utenom treningene.</a:t>
            </a:r>
          </a:p>
          <a:p>
            <a:pPr lvl="1">
              <a:lnSpc>
                <a:spcPct val="150000"/>
              </a:lnSpc>
            </a:pPr>
            <a:r>
              <a:rPr lang="nb-NO" sz="1000" dirty="0">
                <a:solidFill>
                  <a:schemeClr val="tx1"/>
                </a:solidFill>
              </a:rPr>
              <a:t>Sette krav til konsentrasjon og kvalitet i treningen</a:t>
            </a:r>
          </a:p>
        </p:txBody>
      </p:sp>
      <p:sp>
        <p:nvSpPr>
          <p:cNvPr id="8" name="Plassholder for innhold 5">
            <a:extLst>
              <a:ext uri="{FF2B5EF4-FFF2-40B4-BE49-F238E27FC236}">
                <a16:creationId xmlns:a16="http://schemas.microsoft.com/office/drawing/2014/main" id="{DFD1E82C-D0FB-FA4C-9B43-E2650C98A59D}"/>
              </a:ext>
            </a:extLst>
          </p:cNvPr>
          <p:cNvSpPr txBox="1">
            <a:spLocks/>
          </p:cNvSpPr>
          <p:nvPr/>
        </p:nvSpPr>
        <p:spPr>
          <a:xfrm>
            <a:off x="1097280" y="1958449"/>
            <a:ext cx="5832909" cy="568184"/>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nb-NO" sz="1600" b="1" dirty="0"/>
              <a:t>Trenere for aldersgruppen 15-16 år må jobbe bevisst med å utvikle spillernes ferdighetsrepertoar. </a:t>
            </a:r>
          </a:p>
        </p:txBody>
      </p:sp>
      <p:pic>
        <p:nvPicPr>
          <p:cNvPr id="11" name="Bilde 10">
            <a:extLst>
              <a:ext uri="{FF2B5EF4-FFF2-40B4-BE49-F238E27FC236}">
                <a16:creationId xmlns:a16="http://schemas.microsoft.com/office/drawing/2014/main" id="{DC404930-76DE-FE44-8EDD-CDA3F4122112}"/>
              </a:ext>
            </a:extLst>
          </p:cNvPr>
          <p:cNvPicPr>
            <a:picLocks noChangeAspect="1"/>
          </p:cNvPicPr>
          <p:nvPr/>
        </p:nvPicPr>
        <p:blipFill rotWithShape="1">
          <a:blip r:embed="rId2"/>
          <a:srcRect l="3351" r="4125" b="-3"/>
          <a:stretch/>
        </p:blipFill>
        <p:spPr>
          <a:xfrm>
            <a:off x="7652895" y="0"/>
            <a:ext cx="1815958" cy="1805722"/>
          </a:xfrm>
          <a:prstGeom prst="rect">
            <a:avLst/>
          </a:prstGeom>
        </p:spPr>
      </p:pic>
      <p:sp>
        <p:nvSpPr>
          <p:cNvPr id="5" name="TekstSylinder 4">
            <a:extLst>
              <a:ext uri="{FF2B5EF4-FFF2-40B4-BE49-F238E27FC236}">
                <a16:creationId xmlns:a16="http://schemas.microsoft.com/office/drawing/2014/main" id="{2F228460-2B6E-8D49-BF7B-804D661AB3AD}"/>
              </a:ext>
            </a:extLst>
          </p:cNvPr>
          <p:cNvSpPr txBox="1"/>
          <p:nvPr/>
        </p:nvSpPr>
        <p:spPr>
          <a:xfrm>
            <a:off x="6096000" y="2526633"/>
            <a:ext cx="4237253" cy="3785652"/>
          </a:xfrm>
          <a:prstGeom prst="rect">
            <a:avLst/>
          </a:prstGeom>
          <a:noFill/>
        </p:spPr>
        <p:txBody>
          <a:bodyPr wrap="square" rtlCol="0">
            <a:spAutoFit/>
          </a:bodyPr>
          <a:lstStyle/>
          <a:p>
            <a:r>
              <a:rPr lang="nb-NO" sz="1000" dirty="0"/>
              <a:t>Tema for økten: </a:t>
            </a:r>
          </a:p>
          <a:p>
            <a:pPr marL="171450" indent="-171450">
              <a:buFontTx/>
              <a:buChar char="-"/>
            </a:pPr>
            <a:r>
              <a:rPr lang="nb-NO" sz="1000" dirty="0"/>
              <a:t>Skape og utnytte overtall</a:t>
            </a:r>
          </a:p>
          <a:p>
            <a:pPr marL="171450" indent="-171450">
              <a:buFontTx/>
              <a:buChar char="-"/>
            </a:pPr>
            <a:r>
              <a:rPr lang="nb-NO" sz="1000" dirty="0"/>
              <a:t>Bearbeiding / Frispilling  </a:t>
            </a:r>
          </a:p>
          <a:p>
            <a:pPr marL="171450" indent="-171450">
              <a:buFontTx/>
              <a:buChar char="-"/>
            </a:pPr>
            <a:r>
              <a:rPr lang="nb-NO" sz="1000" dirty="0"/>
              <a:t>Etablert forsvar: Høyt og lavt press</a:t>
            </a:r>
          </a:p>
          <a:p>
            <a:pPr marL="171450" indent="-171450">
              <a:buFontTx/>
              <a:buChar char="-"/>
            </a:pPr>
            <a:r>
              <a:rPr lang="nb-NO" sz="1000" dirty="0"/>
              <a:t>Inn i  prioriterte rom </a:t>
            </a:r>
          </a:p>
          <a:p>
            <a:pPr marL="171450" indent="-171450">
              <a:buFontTx/>
              <a:buChar char="-"/>
            </a:pPr>
            <a:r>
              <a:rPr lang="nb-NO" sz="1000" dirty="0"/>
              <a:t>Hindre tilgang til prioriterte rom</a:t>
            </a:r>
          </a:p>
          <a:p>
            <a:pPr marL="171450" indent="-171450">
              <a:buFontTx/>
              <a:buChar char="-"/>
            </a:pPr>
            <a:r>
              <a:rPr lang="nb-NO" sz="1000" dirty="0"/>
              <a:t>Score / hindre mål</a:t>
            </a:r>
          </a:p>
          <a:p>
            <a:pPr marL="171450" indent="-171450">
              <a:buFontTx/>
              <a:buChar char="-"/>
            </a:pPr>
            <a:r>
              <a:rPr lang="nb-NO" sz="1000" dirty="0"/>
              <a:t>Individuelle ferdigheter</a:t>
            </a:r>
          </a:p>
          <a:p>
            <a:pPr marL="171450" indent="-171450">
              <a:buFontTx/>
              <a:buChar char="-"/>
            </a:pPr>
            <a:endParaRPr lang="nb-NO" sz="1000" dirty="0"/>
          </a:p>
          <a:p>
            <a:r>
              <a:rPr lang="nb-NO" sz="1000" dirty="0"/>
              <a:t>Hvordan trener vi på dette? </a:t>
            </a:r>
          </a:p>
          <a:p>
            <a:pPr marL="171450" indent="-171450">
              <a:buFontTx/>
              <a:buChar char="-"/>
            </a:pPr>
            <a:r>
              <a:rPr lang="nb-NO" sz="1000" dirty="0"/>
              <a:t>Øvelser som treffer på valgt tema</a:t>
            </a:r>
          </a:p>
          <a:p>
            <a:pPr marL="171450" indent="-171450">
              <a:buFontTx/>
              <a:buChar char="-"/>
            </a:pPr>
            <a:r>
              <a:rPr lang="nb-NO" sz="1000" dirty="0"/>
              <a:t>Øvelser som gir mange repetisjoner på ønsket situasjon</a:t>
            </a:r>
          </a:p>
          <a:p>
            <a:pPr marL="171450" indent="-171450">
              <a:buFontTx/>
              <a:buChar char="-"/>
            </a:pPr>
            <a:r>
              <a:rPr lang="nb-NO" sz="1000" dirty="0"/>
              <a:t>Fokus på høyt tempo med og uten ball</a:t>
            </a:r>
            <a:br>
              <a:rPr lang="nb-NO" sz="1000" dirty="0"/>
            </a:br>
            <a:r>
              <a:rPr lang="nb-NO" sz="1000" dirty="0"/>
              <a:t>(Slå på rett fot, kroppsstilling, søke fremover)</a:t>
            </a:r>
          </a:p>
          <a:p>
            <a:pPr marL="171450" indent="-171450">
              <a:buFontTx/>
              <a:buChar char="-"/>
            </a:pPr>
            <a:r>
              <a:rPr lang="nb-NO" sz="1000" dirty="0"/>
              <a:t>Sette krav til kvalitet og intensitet i treningen</a:t>
            </a:r>
          </a:p>
          <a:p>
            <a:pPr marL="171450" indent="-171450">
              <a:buFontTx/>
              <a:buChar char="-"/>
            </a:pPr>
            <a:r>
              <a:rPr lang="nb-NO" sz="1000" dirty="0"/>
              <a:t>Relasjonell samhandling</a:t>
            </a:r>
          </a:p>
          <a:p>
            <a:pPr marL="171450" indent="-171450">
              <a:buFontTx/>
              <a:buChar char="-"/>
            </a:pPr>
            <a:r>
              <a:rPr lang="nb-NO" sz="1000" dirty="0"/>
              <a:t>System,  formasjon og </a:t>
            </a:r>
            <a:r>
              <a:rPr lang="nb-NO" sz="1000" dirty="0" err="1"/>
              <a:t>spillprinsipp</a:t>
            </a:r>
            <a:endParaRPr lang="nb-NO" sz="1000" dirty="0"/>
          </a:p>
          <a:p>
            <a:endParaRPr lang="nb-NO" sz="1000" dirty="0"/>
          </a:p>
          <a:p>
            <a:r>
              <a:rPr lang="nb-NO" sz="1000" dirty="0"/>
              <a:t>Benytt 1 eller 2 øvelser på hver trening hvor dere jobber med   </a:t>
            </a:r>
          </a:p>
          <a:p>
            <a:endParaRPr lang="nb-NO" sz="1000" dirty="0"/>
          </a:p>
          <a:p>
            <a:r>
              <a:rPr lang="nb-NO" sz="1000" dirty="0"/>
              <a:t>Sett opp øvelser med spill og motspill! </a:t>
            </a:r>
            <a:br>
              <a:rPr lang="nb-NO" sz="1000" dirty="0"/>
            </a:br>
            <a:r>
              <a:rPr lang="nb-NO" sz="1000" dirty="0"/>
              <a:t>Det er her spillerne får best trening i å bruke sitt tekniske repertoar. </a:t>
            </a:r>
          </a:p>
          <a:p>
            <a:r>
              <a:rPr lang="nb-NO" sz="1000" dirty="0"/>
              <a:t>Coach spillerne på dagens tema også i spillet! </a:t>
            </a:r>
            <a:endParaRPr lang="nb-NO" dirty="0"/>
          </a:p>
        </p:txBody>
      </p:sp>
    </p:spTree>
    <p:extLst>
      <p:ext uri="{BB962C8B-B14F-4D97-AF65-F5344CB8AC3E}">
        <p14:creationId xmlns:p14="http://schemas.microsoft.com/office/powerpoint/2010/main" val="3994800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141008-CE0F-1640-8CDB-1678E4E90274}"/>
              </a:ext>
            </a:extLst>
          </p:cNvPr>
          <p:cNvSpPr>
            <a:spLocks noGrp="1"/>
          </p:cNvSpPr>
          <p:nvPr>
            <p:ph type="title"/>
          </p:nvPr>
        </p:nvSpPr>
        <p:spPr/>
        <p:txBody>
          <a:bodyPr/>
          <a:lstStyle/>
          <a:p>
            <a:r>
              <a:rPr lang="nb-NO" dirty="0"/>
              <a:t>Fotballfysiologi</a:t>
            </a:r>
          </a:p>
        </p:txBody>
      </p:sp>
      <p:sp>
        <p:nvSpPr>
          <p:cNvPr id="4" name="Plassholder for innhold 3">
            <a:extLst>
              <a:ext uri="{FF2B5EF4-FFF2-40B4-BE49-F238E27FC236}">
                <a16:creationId xmlns:a16="http://schemas.microsoft.com/office/drawing/2014/main" id="{B5804B8F-1367-9E41-AEF5-6E7FC409F7FB}"/>
              </a:ext>
            </a:extLst>
          </p:cNvPr>
          <p:cNvSpPr>
            <a:spLocks noGrp="1"/>
          </p:cNvSpPr>
          <p:nvPr>
            <p:ph sz="half" idx="2"/>
          </p:nvPr>
        </p:nvSpPr>
        <p:spPr>
          <a:xfrm>
            <a:off x="711486" y="2875551"/>
            <a:ext cx="6703727" cy="3597442"/>
          </a:xfrm>
        </p:spPr>
        <p:txBody>
          <a:bodyPr>
            <a:normAutofit fontScale="92500"/>
          </a:bodyPr>
          <a:lstStyle/>
          <a:p>
            <a:pPr>
              <a:lnSpc>
                <a:spcPct val="150000"/>
              </a:lnSpc>
            </a:pPr>
            <a:r>
              <a:rPr lang="nb-NO" sz="1200" dirty="0">
                <a:solidFill>
                  <a:schemeClr val="tx1"/>
                </a:solidFill>
              </a:rPr>
              <a:t>I aldersgruppen 15-16 år jobber vi med spillernes koordinasjon, agility, hurtighet, utholdenhet, stryke og spenst. Bruk oppvarmingen godt, og benytt øvelser som stiller krav til raske retningsforandringer, korte spurter, og balløvelser som stimulerer rytme, balanse og koordinasjon. </a:t>
            </a:r>
            <a:br>
              <a:rPr lang="nb-NO" sz="1200" dirty="0">
                <a:solidFill>
                  <a:schemeClr val="tx1"/>
                </a:solidFill>
              </a:rPr>
            </a:br>
            <a:br>
              <a:rPr lang="nb-NO" sz="1200" dirty="0">
                <a:solidFill>
                  <a:schemeClr val="tx1"/>
                </a:solidFill>
              </a:rPr>
            </a:br>
            <a:r>
              <a:rPr lang="nb-NO" sz="1200" dirty="0">
                <a:solidFill>
                  <a:schemeClr val="tx1"/>
                </a:solidFill>
              </a:rPr>
              <a:t>Treneren kan også  ta i bruk ulike verktøy som skal bidra til å øke spillerens fysiske kapasitet. Dette kan være at en legger inn intervaller i treningen, benytter styrkeprogram eller andre øvelser som fremmer spillerens utvikling. </a:t>
            </a:r>
            <a:br>
              <a:rPr lang="nb-NO" sz="1200" dirty="0">
                <a:solidFill>
                  <a:schemeClr val="tx1"/>
                </a:solidFill>
              </a:rPr>
            </a:br>
            <a:r>
              <a:rPr lang="nb-NO" sz="1200" dirty="0">
                <a:solidFill>
                  <a:schemeClr val="tx1"/>
                </a:solidFill>
              </a:rPr>
              <a:t>Testing kan også benyttes for å kartlegge spillernes fysiske kapasitet. </a:t>
            </a:r>
          </a:p>
          <a:p>
            <a:pPr>
              <a:lnSpc>
                <a:spcPct val="150000"/>
              </a:lnSpc>
            </a:pPr>
            <a:r>
              <a:rPr lang="nb-NO" sz="1200" dirty="0">
                <a:solidFill>
                  <a:schemeClr val="tx1"/>
                </a:solidFill>
              </a:rPr>
              <a:t>I arbeidet med å utvikle fysiologiske egenskaper må en arbeide godt over tid, og være tålmodig i arbeidet. </a:t>
            </a:r>
          </a:p>
          <a:p>
            <a:pPr>
              <a:lnSpc>
                <a:spcPct val="150000"/>
              </a:lnSpc>
            </a:pPr>
            <a:r>
              <a:rPr lang="nb-NO" sz="1200" dirty="0">
                <a:solidFill>
                  <a:schemeClr val="tx1"/>
                </a:solidFill>
              </a:rPr>
              <a:t>Vi må også ta hensyn til spillerens totalbelastning (reise, antall økter, intensitet, skole, familie osv.)</a:t>
            </a:r>
          </a:p>
        </p:txBody>
      </p:sp>
      <p:sp>
        <p:nvSpPr>
          <p:cNvPr id="8" name="Plassholder for innhold 5">
            <a:extLst>
              <a:ext uri="{FF2B5EF4-FFF2-40B4-BE49-F238E27FC236}">
                <a16:creationId xmlns:a16="http://schemas.microsoft.com/office/drawing/2014/main" id="{DFD1E82C-D0FB-FA4C-9B43-E2650C98A59D}"/>
              </a:ext>
            </a:extLst>
          </p:cNvPr>
          <p:cNvSpPr txBox="1">
            <a:spLocks/>
          </p:cNvSpPr>
          <p:nvPr/>
        </p:nvSpPr>
        <p:spPr>
          <a:xfrm>
            <a:off x="1097280" y="2054705"/>
            <a:ext cx="6217920" cy="748654"/>
          </a:xfrm>
          <a:prstGeom prst="rect">
            <a:avLst/>
          </a:prstGeom>
        </p:spPr>
        <p:txBody>
          <a:bodyPr vert="horz" lIns="0" tIns="45720" rIns="0" bIns="45720" rtlCol="0">
            <a:norm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b-NO" sz="1800" b="1" dirty="0"/>
              <a:t>Trenere for aldersgruppen 15-16 år må jobbe bevisst med å utvikle spillernes fotballfysiologi. </a:t>
            </a:r>
          </a:p>
        </p:txBody>
      </p:sp>
      <p:pic>
        <p:nvPicPr>
          <p:cNvPr id="11" name="Bilde 10">
            <a:extLst>
              <a:ext uri="{FF2B5EF4-FFF2-40B4-BE49-F238E27FC236}">
                <a16:creationId xmlns:a16="http://schemas.microsoft.com/office/drawing/2014/main" id="{DC404930-76DE-FE44-8EDD-CDA3F4122112}"/>
              </a:ext>
            </a:extLst>
          </p:cNvPr>
          <p:cNvPicPr>
            <a:picLocks noChangeAspect="1"/>
          </p:cNvPicPr>
          <p:nvPr/>
        </p:nvPicPr>
        <p:blipFill rotWithShape="1">
          <a:blip r:embed="rId2"/>
          <a:srcRect l="3351" r="4125" b="-3"/>
          <a:stretch/>
        </p:blipFill>
        <p:spPr>
          <a:xfrm>
            <a:off x="8251754" y="2454330"/>
            <a:ext cx="3421265" cy="3401980"/>
          </a:xfrm>
          <a:prstGeom prst="rect">
            <a:avLst/>
          </a:prstGeom>
        </p:spPr>
      </p:pic>
    </p:spTree>
    <p:extLst>
      <p:ext uri="{BB962C8B-B14F-4D97-AF65-F5344CB8AC3E}">
        <p14:creationId xmlns:p14="http://schemas.microsoft.com/office/powerpoint/2010/main" val="200009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141008-CE0F-1640-8CDB-1678E4E90274}"/>
              </a:ext>
            </a:extLst>
          </p:cNvPr>
          <p:cNvSpPr>
            <a:spLocks noGrp="1"/>
          </p:cNvSpPr>
          <p:nvPr>
            <p:ph type="title"/>
          </p:nvPr>
        </p:nvSpPr>
        <p:spPr/>
        <p:txBody>
          <a:bodyPr>
            <a:normAutofit/>
          </a:bodyPr>
          <a:lstStyle/>
          <a:p>
            <a:r>
              <a:rPr lang="nb-NO" dirty="0"/>
              <a:t>Vinnermentalitet</a:t>
            </a:r>
            <a:br>
              <a:rPr lang="nb-NO" dirty="0"/>
            </a:br>
            <a:r>
              <a:rPr lang="nb-NO" sz="1800" dirty="0"/>
              <a:t>Evne til å gjenskape prestasjoner på sitt høyeste nivå og samtidig være utviklingsorientert.</a:t>
            </a:r>
            <a:endParaRPr lang="nb-NO" dirty="0"/>
          </a:p>
        </p:txBody>
      </p:sp>
      <p:sp>
        <p:nvSpPr>
          <p:cNvPr id="7" name="Plassholder for innhold 5">
            <a:extLst>
              <a:ext uri="{FF2B5EF4-FFF2-40B4-BE49-F238E27FC236}">
                <a16:creationId xmlns:a16="http://schemas.microsoft.com/office/drawing/2014/main" id="{7208BAD6-6D8A-EC4C-81B3-66118B82567E}"/>
              </a:ext>
            </a:extLst>
          </p:cNvPr>
          <p:cNvSpPr txBox="1">
            <a:spLocks/>
          </p:cNvSpPr>
          <p:nvPr/>
        </p:nvSpPr>
        <p:spPr>
          <a:xfrm>
            <a:off x="1097280" y="1970480"/>
            <a:ext cx="6217920" cy="592244"/>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nb-NO" sz="1600" b="1" dirty="0"/>
              <a:t>Trenere for aldersgruppen 15-16 år må jobbe bevisst med å utvikle spillernes vinnermentalitet</a:t>
            </a:r>
          </a:p>
        </p:txBody>
      </p:sp>
      <p:sp>
        <p:nvSpPr>
          <p:cNvPr id="9" name="Plassholder for innhold 5">
            <a:extLst>
              <a:ext uri="{FF2B5EF4-FFF2-40B4-BE49-F238E27FC236}">
                <a16:creationId xmlns:a16="http://schemas.microsoft.com/office/drawing/2014/main" id="{1E922DAB-AF79-524D-9086-AEA1BAC20243}"/>
              </a:ext>
            </a:extLst>
          </p:cNvPr>
          <p:cNvSpPr txBox="1">
            <a:spLocks/>
          </p:cNvSpPr>
          <p:nvPr/>
        </p:nvSpPr>
        <p:spPr>
          <a:xfrm>
            <a:off x="711486" y="2574750"/>
            <a:ext cx="6603714" cy="3814018"/>
          </a:xfrm>
          <a:prstGeom prst="rect">
            <a:avLst/>
          </a:prstGeom>
          <a:noFill/>
          <a:ln>
            <a:noFill/>
          </a:ln>
        </p:spPr>
        <p:txBody>
          <a:bodyPr vert="horz" lIns="0" tIns="45720" rIns="0" bIns="45720" rtlCol="0">
            <a:no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nb-NO" sz="1100" dirty="0">
                <a:solidFill>
                  <a:schemeClr val="tx1"/>
                </a:solidFill>
              </a:rPr>
              <a:t>I aldersgruppen 15-16 år vil det ofte være et store forskjeller i spillernes ambisjoner. Som trener må en være bevisst på hvordan en kommuniserer med den enkelte utfra deres egne ambisjoner. Med bakgrunn i dette kan en sette individuelle utviklingsmål som spilleren skal jobbe med fremover. For spillere som ønsker å være en del av landslagsskolen er det viktig at de får innsikt i hva som kreves her, både på og utenfor fotballbanen. </a:t>
            </a:r>
            <a:br>
              <a:rPr lang="nb-NO" sz="1100" dirty="0">
                <a:solidFill>
                  <a:schemeClr val="tx1"/>
                </a:solidFill>
              </a:rPr>
            </a:br>
            <a:r>
              <a:rPr lang="nb-NO" sz="1100" dirty="0">
                <a:solidFill>
                  <a:schemeClr val="tx1"/>
                </a:solidFill>
              </a:rPr>
              <a:t>I tillegg til dette skal vi i alderen 15-16 år skape en prestasjonsgruppe, hvor vi gjennom å følge kampplanen også skal lære å vinne kamper. Det er lov å være kyniske og smarte!</a:t>
            </a:r>
          </a:p>
          <a:p>
            <a:pPr marL="0" indent="0">
              <a:buFont typeface="Calibri" panose="020F0502020204030204" pitchFamily="34" charset="0"/>
              <a:buNone/>
            </a:pPr>
            <a:r>
              <a:rPr lang="nb-NO" sz="1100" dirty="0">
                <a:solidFill>
                  <a:schemeClr val="tx1"/>
                </a:solidFill>
              </a:rPr>
              <a:t>Treneren skal:  </a:t>
            </a:r>
            <a:r>
              <a:rPr lang="nb-NO" sz="900" dirty="0">
                <a:solidFill>
                  <a:schemeClr val="tx1"/>
                </a:solidFill>
              </a:rPr>
              <a:t> </a:t>
            </a:r>
          </a:p>
          <a:p>
            <a:pPr lvl="1">
              <a:buFontTx/>
              <a:buChar char="-"/>
            </a:pPr>
            <a:r>
              <a:rPr lang="nb-NO" sz="1050" dirty="0">
                <a:solidFill>
                  <a:schemeClr val="tx1"/>
                </a:solidFill>
              </a:rPr>
              <a:t>Gjennomføre gode og strukturerte treninger</a:t>
            </a:r>
          </a:p>
          <a:p>
            <a:pPr lvl="1">
              <a:buFontTx/>
              <a:buChar char="-"/>
            </a:pPr>
            <a:r>
              <a:rPr lang="nb-NO" sz="1050" dirty="0">
                <a:solidFill>
                  <a:schemeClr val="tx1"/>
                </a:solidFill>
              </a:rPr>
              <a:t>Sørge for at spillerne kjenner på mestring  og utfordringer – uavhengig av ferdighetsnivå</a:t>
            </a:r>
          </a:p>
          <a:p>
            <a:pPr lvl="1">
              <a:buFontTx/>
              <a:buChar char="-"/>
            </a:pPr>
            <a:r>
              <a:rPr lang="nb-NO" sz="1050" dirty="0">
                <a:solidFill>
                  <a:schemeClr val="tx1"/>
                </a:solidFill>
              </a:rPr>
              <a:t>Være tydelige på krav – Gi spillerne skryt når disse følges opp</a:t>
            </a:r>
          </a:p>
          <a:p>
            <a:pPr lvl="1">
              <a:buFontTx/>
              <a:buChar char="-"/>
            </a:pPr>
            <a:r>
              <a:rPr lang="nb-NO" sz="1050" dirty="0">
                <a:solidFill>
                  <a:schemeClr val="tx1"/>
                </a:solidFill>
              </a:rPr>
              <a:t>Hjelpe spillerne å utforme og trene på individuelle utviklingsmål</a:t>
            </a:r>
          </a:p>
          <a:p>
            <a:pPr lvl="1">
              <a:buFontTx/>
              <a:buChar char="-"/>
            </a:pPr>
            <a:r>
              <a:rPr lang="nb-NO" sz="1050" dirty="0">
                <a:solidFill>
                  <a:schemeClr val="tx1"/>
                </a:solidFill>
              </a:rPr>
              <a:t>Gjenta viktigheten av å trene mye og godt om en ønsker å bli god</a:t>
            </a:r>
          </a:p>
          <a:p>
            <a:pPr marL="201168" lvl="1" indent="0">
              <a:buNone/>
            </a:pPr>
            <a:endParaRPr lang="nb-NO" sz="500" dirty="0">
              <a:solidFill>
                <a:schemeClr val="tx1"/>
              </a:solidFill>
            </a:endParaRPr>
          </a:p>
          <a:p>
            <a:pPr marL="201168" lvl="1" indent="0">
              <a:buNone/>
            </a:pPr>
            <a:r>
              <a:rPr lang="nb-NO" sz="1100" dirty="0">
                <a:solidFill>
                  <a:schemeClr val="tx1"/>
                </a:solidFill>
              </a:rPr>
              <a:t>Vi må lære spillerne å ta ansvar for egen utvikling. Selvregulering er en av de viktigste egenskapene for å lykkes på fotballbanen!</a:t>
            </a:r>
          </a:p>
        </p:txBody>
      </p:sp>
      <p:pic>
        <p:nvPicPr>
          <p:cNvPr id="15" name="Bilde 14">
            <a:extLst>
              <a:ext uri="{FF2B5EF4-FFF2-40B4-BE49-F238E27FC236}">
                <a16:creationId xmlns:a16="http://schemas.microsoft.com/office/drawing/2014/main" id="{9E35E05E-3EE3-2342-8D01-AE0C0A55D555}"/>
              </a:ext>
            </a:extLst>
          </p:cNvPr>
          <p:cNvPicPr>
            <a:picLocks noChangeAspect="1"/>
          </p:cNvPicPr>
          <p:nvPr/>
        </p:nvPicPr>
        <p:blipFill rotWithShape="1">
          <a:blip r:embed="rId2"/>
          <a:srcRect l="3351" r="4125" b="-3"/>
          <a:stretch/>
        </p:blipFill>
        <p:spPr>
          <a:xfrm>
            <a:off x="8117703" y="2562724"/>
            <a:ext cx="3362811" cy="3343856"/>
          </a:xfrm>
          <a:prstGeom prst="rect">
            <a:avLst/>
          </a:prstGeom>
        </p:spPr>
      </p:pic>
    </p:spTree>
    <p:extLst>
      <p:ext uri="{BB962C8B-B14F-4D97-AF65-F5344CB8AC3E}">
        <p14:creationId xmlns:p14="http://schemas.microsoft.com/office/powerpoint/2010/main" val="426895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3C08452-B2C4-E546-84FC-EEFFBF488F49}"/>
              </a:ext>
            </a:extLst>
          </p:cNvPr>
          <p:cNvSpPr>
            <a:spLocks noGrp="1"/>
          </p:cNvSpPr>
          <p:nvPr>
            <p:ph type="title"/>
          </p:nvPr>
        </p:nvSpPr>
        <p:spPr>
          <a:xfrm>
            <a:off x="1097280" y="286603"/>
            <a:ext cx="10058400" cy="1450757"/>
          </a:xfrm>
        </p:spPr>
        <p:txBody>
          <a:bodyPr>
            <a:normAutofit/>
          </a:bodyPr>
          <a:lstStyle/>
          <a:p>
            <a:r>
              <a:rPr lang="nb-NO" dirty="0"/>
              <a:t>Tips til å gjennomføre gode treninger</a:t>
            </a:r>
          </a:p>
        </p:txBody>
      </p:sp>
      <p:cxnSp>
        <p:nvCxnSpPr>
          <p:cNvPr id="11"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ell 5">
            <a:extLst>
              <a:ext uri="{FF2B5EF4-FFF2-40B4-BE49-F238E27FC236}">
                <a16:creationId xmlns:a16="http://schemas.microsoft.com/office/drawing/2014/main" id="{4ECAA09E-DC62-C147-BA62-B8D095302A97}"/>
              </a:ext>
            </a:extLst>
          </p:cNvPr>
          <p:cNvGraphicFramePr>
            <a:graphicFrameLocks noGrp="1"/>
          </p:cNvGraphicFramePr>
          <p:nvPr>
            <p:ph idx="1"/>
            <p:extLst>
              <p:ext uri="{D42A27DB-BD31-4B8C-83A1-F6EECF244321}">
                <p14:modId xmlns:p14="http://schemas.microsoft.com/office/powerpoint/2010/main" val="683554025"/>
              </p:ext>
            </p:extLst>
          </p:nvPr>
        </p:nvGraphicFramePr>
        <p:xfrm>
          <a:off x="711486" y="2409744"/>
          <a:ext cx="7308236" cy="2839396"/>
        </p:xfrm>
        <a:graphic>
          <a:graphicData uri="http://schemas.openxmlformats.org/drawingml/2006/table">
            <a:tbl>
              <a:tblPr firstRow="1" bandRow="1">
                <a:tableStyleId>{5C22544A-7EE6-4342-B048-85BDC9FD1C3A}</a:tableStyleId>
              </a:tblPr>
              <a:tblGrid>
                <a:gridCol w="3654118">
                  <a:extLst>
                    <a:ext uri="{9D8B030D-6E8A-4147-A177-3AD203B41FA5}">
                      <a16:colId xmlns:a16="http://schemas.microsoft.com/office/drawing/2014/main" val="263388468"/>
                    </a:ext>
                  </a:extLst>
                </a:gridCol>
                <a:gridCol w="3654118">
                  <a:extLst>
                    <a:ext uri="{9D8B030D-6E8A-4147-A177-3AD203B41FA5}">
                      <a16:colId xmlns:a16="http://schemas.microsoft.com/office/drawing/2014/main" val="1012313449"/>
                    </a:ext>
                  </a:extLst>
                </a:gridCol>
              </a:tblGrid>
              <a:tr h="314798">
                <a:tc>
                  <a:txBody>
                    <a:bodyPr/>
                    <a:lstStyle/>
                    <a:p>
                      <a:pPr marL="0" indent="0" algn="ctr">
                        <a:buFont typeface="Arial" panose="020B0604020202020204" pitchFamily="34" charset="0"/>
                        <a:buNone/>
                      </a:pPr>
                      <a:r>
                        <a:rPr lang="nb-NO" sz="1100" u="sng" dirty="0">
                          <a:solidFill>
                            <a:schemeClr val="tx1"/>
                          </a:solidFill>
                        </a:rPr>
                        <a:t>Fakta: </a:t>
                      </a:r>
                    </a:p>
                  </a:txBody>
                  <a:tcPr>
                    <a:solidFill>
                      <a:schemeClr val="bg1"/>
                    </a:solidFill>
                  </a:tcPr>
                </a:tc>
                <a:tc>
                  <a:txBody>
                    <a:bodyPr/>
                    <a:lstStyle/>
                    <a:p>
                      <a:pPr algn="ctr"/>
                      <a:r>
                        <a:rPr lang="nb-NO" sz="1100" u="sng" dirty="0">
                          <a:solidFill>
                            <a:schemeClr val="tx1"/>
                          </a:solidFill>
                        </a:rPr>
                        <a:t>Konsekvens for trener: </a:t>
                      </a:r>
                    </a:p>
                  </a:txBody>
                  <a:tcPr>
                    <a:solidFill>
                      <a:schemeClr val="bg1"/>
                    </a:solidFill>
                  </a:tcPr>
                </a:tc>
                <a:extLst>
                  <a:ext uri="{0D108BD9-81ED-4DB2-BD59-A6C34878D82A}">
                    <a16:rowId xmlns:a16="http://schemas.microsoft.com/office/drawing/2014/main" val="1774768062"/>
                  </a:ext>
                </a:extLst>
              </a:tr>
              <a:tr h="51849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schemeClr val="tx1"/>
                          </a:solidFill>
                        </a:rPr>
                        <a:t>Holdninger skapes ved god påvirkning</a:t>
                      </a:r>
                    </a:p>
                  </a:txBody>
                  <a:tcPr>
                    <a:solidFill>
                      <a:srgbClr val="FF0000"/>
                    </a:solidFill>
                  </a:tcPr>
                </a:tc>
                <a:tc>
                  <a:txBody>
                    <a:bodyPr/>
                    <a:lstStyle/>
                    <a:p>
                      <a:pPr marL="285750" indent="-285750">
                        <a:buFont typeface="Wingdings" pitchFamily="2" charset="2"/>
                        <a:buChar char="Ø"/>
                      </a:pPr>
                      <a:r>
                        <a:rPr lang="nb-NO" sz="1100" dirty="0">
                          <a:solidFill>
                            <a:schemeClr val="tx1"/>
                          </a:solidFill>
                        </a:rPr>
                        <a:t>Lag atferdsregler</a:t>
                      </a:r>
                    </a:p>
                    <a:p>
                      <a:pPr marL="285750" indent="-285750">
                        <a:buFont typeface="Wingdings" pitchFamily="2" charset="2"/>
                        <a:buChar char="Ø"/>
                      </a:pPr>
                      <a:r>
                        <a:rPr lang="nb-NO" sz="1100" dirty="0">
                          <a:solidFill>
                            <a:schemeClr val="tx1"/>
                          </a:solidFill>
                        </a:rPr>
                        <a:t>Still krav</a:t>
                      </a:r>
                    </a:p>
                    <a:p>
                      <a:pPr marL="285750" indent="-285750">
                        <a:buFont typeface="Wingdings" pitchFamily="2" charset="2"/>
                        <a:buChar char="Ø"/>
                      </a:pPr>
                      <a:r>
                        <a:rPr lang="nb-NO" sz="1100" dirty="0">
                          <a:solidFill>
                            <a:schemeClr val="tx1"/>
                          </a:solidFill>
                        </a:rPr>
                        <a:t>Følg opp</a:t>
                      </a:r>
                    </a:p>
                  </a:txBody>
                  <a:tcPr>
                    <a:solidFill>
                      <a:srgbClr val="FF0000"/>
                    </a:solidFill>
                  </a:tcPr>
                </a:tc>
                <a:extLst>
                  <a:ext uri="{0D108BD9-81ED-4DB2-BD59-A6C34878D82A}">
                    <a16:rowId xmlns:a16="http://schemas.microsoft.com/office/drawing/2014/main" val="3428930988"/>
                  </a:ext>
                </a:extLst>
              </a:tr>
              <a:tr h="31479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schemeClr val="tx1"/>
                          </a:solidFill>
                        </a:rPr>
                        <a:t>Store forskjeller i fysisk utvikling og modning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schemeClr val="tx1"/>
                          </a:solidFill>
                        </a:rPr>
                        <a:t>Rask og ulik vekst</a:t>
                      </a:r>
                    </a:p>
                  </a:txBody>
                  <a:tcPr>
                    <a:solidFill>
                      <a:srgbClr val="00B050"/>
                    </a:solidFill>
                  </a:tcPr>
                </a:tc>
                <a:tc>
                  <a:txBody>
                    <a:bodyPr/>
                    <a:lstStyle/>
                    <a:p>
                      <a:pPr marL="285750" indent="-285750">
                        <a:buFont typeface="Wingdings" pitchFamily="2" charset="2"/>
                        <a:buChar char="Ø"/>
                      </a:pPr>
                      <a:r>
                        <a:rPr lang="nb-NO" sz="1100" dirty="0">
                          <a:solidFill>
                            <a:schemeClr val="tx1"/>
                          </a:solidFill>
                        </a:rPr>
                        <a:t>Ta hensyn ved lag- og gruppesammensetning</a:t>
                      </a:r>
                    </a:p>
                    <a:p>
                      <a:pPr marL="285750" indent="-285750">
                        <a:buFont typeface="Wingdings" pitchFamily="2" charset="2"/>
                        <a:buChar char="Ø"/>
                      </a:pPr>
                      <a:r>
                        <a:rPr lang="nb-NO" sz="1100" dirty="0">
                          <a:solidFill>
                            <a:schemeClr val="tx1"/>
                          </a:solidFill>
                        </a:rPr>
                        <a:t>Ta hensyn til totalbelastning</a:t>
                      </a:r>
                    </a:p>
                  </a:txBody>
                  <a:tcPr>
                    <a:solidFill>
                      <a:srgbClr val="00B050"/>
                    </a:solidFill>
                  </a:tcPr>
                </a:tc>
                <a:extLst>
                  <a:ext uri="{0D108BD9-81ED-4DB2-BD59-A6C34878D82A}">
                    <a16:rowId xmlns:a16="http://schemas.microsoft.com/office/drawing/2014/main" val="1254385633"/>
                  </a:ext>
                </a:extLst>
              </a:tr>
              <a:tr h="31479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schemeClr val="tx1"/>
                          </a:solidFill>
                        </a:rPr>
                        <a:t>God motorisk utvikling</a:t>
                      </a:r>
                    </a:p>
                  </a:txBody>
                  <a:tcPr>
                    <a:solidFill>
                      <a:srgbClr val="FF0000"/>
                    </a:solidFill>
                  </a:tcPr>
                </a:tc>
                <a:tc>
                  <a:txBody>
                    <a:bodyPr/>
                    <a:lstStyle/>
                    <a:p>
                      <a:pPr marL="285750" indent="-285750">
                        <a:buFont typeface="Wingdings" pitchFamily="2" charset="2"/>
                        <a:buChar char="Ø"/>
                      </a:pPr>
                      <a:r>
                        <a:rPr lang="nb-NO" sz="1100" dirty="0">
                          <a:solidFill>
                            <a:schemeClr val="tx1"/>
                          </a:solidFill>
                        </a:rPr>
                        <a:t>Tren mye med ball</a:t>
                      </a:r>
                    </a:p>
                  </a:txBody>
                  <a:tcPr>
                    <a:solidFill>
                      <a:srgbClr val="FF0000"/>
                    </a:solidFill>
                  </a:tcPr>
                </a:tc>
                <a:extLst>
                  <a:ext uri="{0D108BD9-81ED-4DB2-BD59-A6C34878D82A}">
                    <a16:rowId xmlns:a16="http://schemas.microsoft.com/office/drawing/2014/main" val="3493204104"/>
                  </a:ext>
                </a:extLst>
              </a:tr>
              <a:tr h="31068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schemeClr val="tx1"/>
                          </a:solidFill>
                        </a:rPr>
                        <a:t>Konsentrasjonen øker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schemeClr val="tx1"/>
                          </a:solidFill>
                        </a:rPr>
                        <a:t>Forstår verbal instruksjon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schemeClr val="tx1"/>
                          </a:solidFill>
                        </a:rPr>
                        <a:t>Noen blir mer prestasjonsbevisste</a:t>
                      </a:r>
                    </a:p>
                  </a:txBody>
                  <a:tcPr>
                    <a:solidFill>
                      <a:srgbClr val="00B050"/>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nb-NO" sz="11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nb-NO" sz="1100" dirty="0">
                          <a:solidFill>
                            <a:schemeClr val="tx1"/>
                          </a:solidFill>
                        </a:rPr>
                        <a:t>Forklar hensikten med treningen</a:t>
                      </a:r>
                    </a:p>
                  </a:txBody>
                  <a:tcPr>
                    <a:solidFill>
                      <a:srgbClr val="00B050"/>
                    </a:solidFill>
                  </a:tcPr>
                </a:tc>
                <a:extLst>
                  <a:ext uri="{0D108BD9-81ED-4DB2-BD59-A6C34878D82A}">
                    <a16:rowId xmlns:a16="http://schemas.microsoft.com/office/drawing/2014/main" val="3718557340"/>
                  </a:ext>
                </a:extLst>
              </a:tr>
              <a:tr h="51849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schemeClr val="tx1"/>
                          </a:solidFill>
                        </a:rPr>
                        <a:t>Spillerne blir mer selvkritiske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schemeClr val="tx1"/>
                          </a:solidFill>
                        </a:rPr>
                        <a:t>Spillerne blir mer prestasjonsorientert</a:t>
                      </a:r>
                    </a:p>
                  </a:txBody>
                  <a:tcPr>
                    <a:solidFill>
                      <a:srgbClr val="FF0000"/>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nb-NO" sz="1100" dirty="0">
                          <a:solidFill>
                            <a:schemeClr val="tx1"/>
                          </a:solidFill>
                        </a:rPr>
                        <a:t>Gi konkret og positive tilbakemeldinger når det er fortjent</a:t>
                      </a:r>
                    </a:p>
                    <a:p>
                      <a:pPr marL="285750" indent="-285750">
                        <a:buFont typeface="Wingdings" pitchFamily="2" charset="2"/>
                        <a:buChar char="Ø"/>
                      </a:pPr>
                      <a:endParaRPr lang="nb-NO" sz="1100" dirty="0">
                        <a:solidFill>
                          <a:schemeClr val="tx1"/>
                        </a:solidFill>
                      </a:endParaRPr>
                    </a:p>
                  </a:txBody>
                  <a:tcPr>
                    <a:solidFill>
                      <a:srgbClr val="FF0000"/>
                    </a:solidFill>
                  </a:tcPr>
                </a:tc>
                <a:extLst>
                  <a:ext uri="{0D108BD9-81ED-4DB2-BD59-A6C34878D82A}">
                    <a16:rowId xmlns:a16="http://schemas.microsoft.com/office/drawing/2014/main" val="414671238"/>
                  </a:ext>
                </a:extLst>
              </a:tr>
            </a:tbl>
          </a:graphicData>
        </a:graphic>
      </p:graphicFrame>
      <p:pic>
        <p:nvPicPr>
          <p:cNvPr id="4" name="Bilde 3">
            <a:extLst>
              <a:ext uri="{FF2B5EF4-FFF2-40B4-BE49-F238E27FC236}">
                <a16:creationId xmlns:a16="http://schemas.microsoft.com/office/drawing/2014/main" id="{B88C3703-D8C8-DC42-AC15-878E3AC33556}"/>
              </a:ext>
            </a:extLst>
          </p:cNvPr>
          <p:cNvPicPr>
            <a:picLocks noChangeAspect="1"/>
          </p:cNvPicPr>
          <p:nvPr/>
        </p:nvPicPr>
        <p:blipFill rotWithShape="1">
          <a:blip r:embed="rId2"/>
          <a:srcRect l="3351" r="4125" b="-3"/>
          <a:stretch/>
        </p:blipFill>
        <p:spPr>
          <a:xfrm>
            <a:off x="8445043" y="2409744"/>
            <a:ext cx="3035471" cy="3018361"/>
          </a:xfrm>
          <a:prstGeom prst="rect">
            <a:avLst/>
          </a:prstGeom>
        </p:spPr>
      </p:pic>
      <p:sp>
        <p:nvSpPr>
          <p:cNvPr id="13" name="Rectangle 12">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6724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C08452-B2C4-E546-84FC-EEFFBF488F49}"/>
              </a:ext>
            </a:extLst>
          </p:cNvPr>
          <p:cNvSpPr>
            <a:spLocks noGrp="1"/>
          </p:cNvSpPr>
          <p:nvPr>
            <p:ph type="title"/>
          </p:nvPr>
        </p:nvSpPr>
        <p:spPr/>
        <p:txBody>
          <a:bodyPr>
            <a:normAutofit/>
          </a:bodyPr>
          <a:lstStyle/>
          <a:p>
            <a:r>
              <a:rPr lang="nb-NO" dirty="0"/>
              <a:t>Retningslinjer for spill i kamp og trening</a:t>
            </a:r>
          </a:p>
        </p:txBody>
      </p:sp>
      <p:sp>
        <p:nvSpPr>
          <p:cNvPr id="3" name="Plassholder for innhold 2">
            <a:extLst>
              <a:ext uri="{FF2B5EF4-FFF2-40B4-BE49-F238E27FC236}">
                <a16:creationId xmlns:a16="http://schemas.microsoft.com/office/drawing/2014/main" id="{B1F11B3C-4F74-5C4B-9E89-9166557D11CB}"/>
              </a:ext>
            </a:extLst>
          </p:cNvPr>
          <p:cNvSpPr>
            <a:spLocks noGrp="1"/>
          </p:cNvSpPr>
          <p:nvPr>
            <p:ph sz="half" idx="1"/>
          </p:nvPr>
        </p:nvSpPr>
        <p:spPr>
          <a:xfrm>
            <a:off x="1097280" y="2000580"/>
            <a:ext cx="4639736" cy="3748193"/>
          </a:xfrm>
        </p:spPr>
        <p:txBody>
          <a:bodyPr>
            <a:normAutofit/>
          </a:bodyPr>
          <a:lstStyle/>
          <a:p>
            <a:pPr marL="201168" lvl="1" indent="0">
              <a:lnSpc>
                <a:spcPct val="110000"/>
              </a:lnSpc>
              <a:buNone/>
            </a:pPr>
            <a:r>
              <a:rPr lang="nb-NO" sz="1600" dirty="0" err="1"/>
              <a:t>Off</a:t>
            </a:r>
            <a:r>
              <a:rPr lang="nb-NO" sz="1600" dirty="0"/>
              <a:t>: </a:t>
            </a:r>
          </a:p>
          <a:p>
            <a:pPr marL="201168" lvl="1" indent="0">
              <a:lnSpc>
                <a:spcPct val="110000"/>
              </a:lnSpc>
              <a:buNone/>
            </a:pPr>
            <a:endParaRPr lang="nb-NO" sz="1400" dirty="0"/>
          </a:p>
          <a:p>
            <a:pPr lvl="2">
              <a:lnSpc>
                <a:spcPct val="110000"/>
              </a:lnSpc>
            </a:pPr>
            <a:r>
              <a:rPr lang="nb-NO" sz="1400" dirty="0"/>
              <a:t>Spill ut kort bakfra om mulig</a:t>
            </a:r>
          </a:p>
          <a:p>
            <a:pPr lvl="2">
              <a:lnSpc>
                <a:spcPct val="110000"/>
              </a:lnSpc>
            </a:pPr>
            <a:r>
              <a:rPr lang="nb-NO" sz="1400" dirty="0"/>
              <a:t>Åpne laget når vi har ball – Bruke bredde, ta ut dybde og true bakrom</a:t>
            </a:r>
          </a:p>
          <a:p>
            <a:pPr lvl="2">
              <a:lnSpc>
                <a:spcPct val="110000"/>
              </a:lnSpc>
            </a:pPr>
            <a:r>
              <a:rPr lang="nb-NO" sz="1400" dirty="0"/>
              <a:t>Vri spillet – Alltid ha </a:t>
            </a:r>
            <a:r>
              <a:rPr lang="nb-NO" sz="1400" dirty="0" err="1"/>
              <a:t>spillpunkt</a:t>
            </a:r>
            <a:r>
              <a:rPr lang="nb-NO" sz="1400" dirty="0"/>
              <a:t> sentralt som kan snu spillet</a:t>
            </a:r>
          </a:p>
          <a:p>
            <a:pPr lvl="2">
              <a:lnSpc>
                <a:spcPct val="110000"/>
              </a:lnSpc>
            </a:pPr>
            <a:r>
              <a:rPr lang="nb-NO" sz="1400" dirty="0"/>
              <a:t>Søk fremover – Vi ønsker å spille i lengderetning når mulig</a:t>
            </a:r>
          </a:p>
          <a:p>
            <a:pPr lvl="2">
              <a:lnSpc>
                <a:spcPct val="110000"/>
              </a:lnSpc>
            </a:pPr>
            <a:r>
              <a:rPr lang="nb-NO" sz="1400" dirty="0"/>
              <a:t>Ikke tvinge oppspill – Vær tålmodig, vent på gode muligheter</a:t>
            </a:r>
          </a:p>
          <a:p>
            <a:pPr lvl="2">
              <a:lnSpc>
                <a:spcPct val="110000"/>
              </a:lnSpc>
            </a:pPr>
            <a:r>
              <a:rPr lang="nb-NO" sz="1400" dirty="0"/>
              <a:t>Omstilling F/A: Kontre eller bearbeide? </a:t>
            </a:r>
          </a:p>
          <a:p>
            <a:pPr lvl="2">
              <a:lnSpc>
                <a:spcPct val="110000"/>
              </a:lnSpc>
            </a:pPr>
            <a:endParaRPr lang="nb-NO" sz="1400" dirty="0"/>
          </a:p>
        </p:txBody>
      </p:sp>
      <p:sp>
        <p:nvSpPr>
          <p:cNvPr id="6" name="Plassholder for innhold 5">
            <a:extLst>
              <a:ext uri="{FF2B5EF4-FFF2-40B4-BE49-F238E27FC236}">
                <a16:creationId xmlns:a16="http://schemas.microsoft.com/office/drawing/2014/main" id="{CD102014-454E-3F48-BA5A-CFB1D9C5E725}"/>
              </a:ext>
            </a:extLst>
          </p:cNvPr>
          <p:cNvSpPr>
            <a:spLocks noGrp="1"/>
          </p:cNvSpPr>
          <p:nvPr>
            <p:ph sz="half" idx="2"/>
          </p:nvPr>
        </p:nvSpPr>
        <p:spPr>
          <a:xfrm>
            <a:off x="6454986" y="2003238"/>
            <a:ext cx="4889993" cy="3748194"/>
          </a:xfrm>
        </p:spPr>
        <p:txBody>
          <a:bodyPr>
            <a:normAutofit/>
          </a:bodyPr>
          <a:lstStyle/>
          <a:p>
            <a:r>
              <a:rPr lang="nb-NO" sz="1600" dirty="0"/>
              <a:t>Def: </a:t>
            </a:r>
            <a:br>
              <a:rPr lang="nb-NO" sz="1600" dirty="0"/>
            </a:br>
            <a:endParaRPr lang="nb-NO" sz="1600" dirty="0"/>
          </a:p>
          <a:p>
            <a:pPr lvl="1"/>
            <a:r>
              <a:rPr lang="nb-NO" sz="1400" dirty="0"/>
              <a:t>Omstilling A/F: Gjenvinne eller falle av? </a:t>
            </a:r>
          </a:p>
          <a:p>
            <a:pPr lvl="1"/>
            <a:r>
              <a:rPr lang="nb-NO" sz="1400" dirty="0"/>
              <a:t>Soneforsvar: Posisjonere oss i forhold til hverandre</a:t>
            </a:r>
          </a:p>
          <a:p>
            <a:pPr lvl="1"/>
            <a:r>
              <a:rPr lang="nb-NO" sz="1400" dirty="0"/>
              <a:t>Lukke laget når vi ikke har ball: Kort avstand i og mellom ledd (Sideforskyvning og falle av) </a:t>
            </a:r>
          </a:p>
          <a:p>
            <a:pPr lvl="1"/>
            <a:r>
              <a:rPr lang="nb-NO" sz="1400" dirty="0"/>
              <a:t>Steg fram – Gjenvinning når vi mister ballen høyt i banen</a:t>
            </a:r>
          </a:p>
          <a:p>
            <a:pPr lvl="1"/>
            <a:r>
              <a:rPr lang="nb-NO" sz="1400" dirty="0"/>
              <a:t>1. F og de andre: Tydelig hvem som er 1.F. </a:t>
            </a:r>
            <a:br>
              <a:rPr lang="nb-NO" sz="1400" dirty="0"/>
            </a:br>
            <a:r>
              <a:rPr lang="nb-NO" sz="1400" dirty="0"/>
              <a:t>«Når en går, går alle!» </a:t>
            </a:r>
          </a:p>
        </p:txBody>
      </p:sp>
      <p:pic>
        <p:nvPicPr>
          <p:cNvPr id="4" name="Bilde 3">
            <a:extLst>
              <a:ext uri="{FF2B5EF4-FFF2-40B4-BE49-F238E27FC236}">
                <a16:creationId xmlns:a16="http://schemas.microsoft.com/office/drawing/2014/main" id="{B88C3703-D8C8-DC42-AC15-878E3AC33556}"/>
              </a:ext>
            </a:extLst>
          </p:cNvPr>
          <p:cNvPicPr>
            <a:picLocks noChangeAspect="1"/>
          </p:cNvPicPr>
          <p:nvPr/>
        </p:nvPicPr>
        <p:blipFill rotWithShape="1">
          <a:blip r:embed="rId2"/>
          <a:srcRect l="3351" r="4125" b="-3"/>
          <a:stretch/>
        </p:blipFill>
        <p:spPr>
          <a:xfrm>
            <a:off x="10206886" y="0"/>
            <a:ext cx="1897588" cy="1886891"/>
          </a:xfrm>
          <a:prstGeom prst="rect">
            <a:avLst/>
          </a:prstGeom>
        </p:spPr>
      </p:pic>
      <p:sp>
        <p:nvSpPr>
          <p:cNvPr id="5" name="TekstSylinder 4">
            <a:extLst>
              <a:ext uri="{FF2B5EF4-FFF2-40B4-BE49-F238E27FC236}">
                <a16:creationId xmlns:a16="http://schemas.microsoft.com/office/drawing/2014/main" id="{529B1AFF-E713-C84E-8E20-51C120CFB195}"/>
              </a:ext>
            </a:extLst>
          </p:cNvPr>
          <p:cNvSpPr txBox="1"/>
          <p:nvPr/>
        </p:nvSpPr>
        <p:spPr>
          <a:xfrm>
            <a:off x="2235638" y="5669660"/>
            <a:ext cx="7781683" cy="73866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a:solidFill>
              <a:schemeClr val="tx1"/>
            </a:solidFill>
          </a:ln>
        </p:spPr>
        <p:txBody>
          <a:bodyPr wrap="square" rtlCol="0">
            <a:spAutoFit/>
          </a:bodyPr>
          <a:lstStyle/>
          <a:p>
            <a:pPr algn="ctr"/>
            <a:r>
              <a:rPr lang="nb-NO" sz="1400" dirty="0"/>
              <a:t>Vi ønsker å styre tempo i kampene, med og uten ball. Offensive i hodet, tørre å ta steget fram uten ball. Tørre å ta inn ball når vi vinner den. Alltid søke fremover, men være tålmodig og vente på gode muligheter. </a:t>
            </a:r>
          </a:p>
        </p:txBody>
      </p:sp>
    </p:spTree>
    <p:extLst>
      <p:ext uri="{BB962C8B-B14F-4D97-AF65-F5344CB8AC3E}">
        <p14:creationId xmlns:p14="http://schemas.microsoft.com/office/powerpoint/2010/main" val="3274269444"/>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Sagona Extra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agona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53E9B6C2431EC43802D3EA3ACA70EC6" ma:contentTypeVersion="11" ma:contentTypeDescription="Opprett et nytt dokument." ma:contentTypeScope="" ma:versionID="2aee72a9782b0e22177f7360b9c48a2b">
  <xsd:schema xmlns:xsd="http://www.w3.org/2001/XMLSchema" xmlns:xs="http://www.w3.org/2001/XMLSchema" xmlns:p="http://schemas.microsoft.com/office/2006/metadata/properties" xmlns:ns2="764455ee-63f7-43f9-ae96-d0f51705599e" xmlns:ns3="d8118feb-b54d-4223-a8d6-5e6314990fbc" targetNamespace="http://schemas.microsoft.com/office/2006/metadata/properties" ma:root="true" ma:fieldsID="ab59b403af4bbdcfb944ac24f2b0539d" ns2:_="" ns3:_="">
    <xsd:import namespace="764455ee-63f7-43f9-ae96-d0f51705599e"/>
    <xsd:import namespace="d8118feb-b54d-4223-a8d6-5e6314990fbc"/>
    <xsd:element name="properties">
      <xsd:complexType>
        <xsd:sequence>
          <xsd:element name="documentManagement">
            <xsd:complexType>
              <xsd:all>
                <xsd:element ref="ns2:MediaServiceMetadata" minOccurs="0"/>
                <xsd:element ref="ns2:MediaServiceFastMetadata" minOccurs="0"/>
                <xsd:element ref="ns2:Dato"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4455ee-63f7-43f9-ae96-d0f5170559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o" ma:index="10" nillable="true" ma:displayName="Dato" ma:format="DateTime" ma:internalName="Dato">
      <xsd:simpleType>
        <xsd:restriction base="dms:DateTim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118feb-b54d-4223-a8d6-5e6314990fbc"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o xmlns="764455ee-63f7-43f9-ae96-d0f51705599e" xsi:nil="true"/>
  </documentManagement>
</p:properties>
</file>

<file path=customXml/itemProps1.xml><?xml version="1.0" encoding="utf-8"?>
<ds:datastoreItem xmlns:ds="http://schemas.openxmlformats.org/officeDocument/2006/customXml" ds:itemID="{7738A8F6-1DCD-46C7-9A31-AE81920FD4ED}"/>
</file>

<file path=customXml/itemProps2.xml><?xml version="1.0" encoding="utf-8"?>
<ds:datastoreItem xmlns:ds="http://schemas.openxmlformats.org/officeDocument/2006/customXml" ds:itemID="{04300F23-3D60-4400-90D4-9F18103DBCAF}"/>
</file>

<file path=customXml/itemProps3.xml><?xml version="1.0" encoding="utf-8"?>
<ds:datastoreItem xmlns:ds="http://schemas.openxmlformats.org/officeDocument/2006/customXml" ds:itemID="{1C661CE6-AC76-433F-BB96-C4B9ECB41C04}"/>
</file>

<file path=docProps/app.xml><?xml version="1.0" encoding="utf-8"?>
<Properties xmlns="http://schemas.openxmlformats.org/officeDocument/2006/extended-properties" xmlns:vt="http://schemas.openxmlformats.org/officeDocument/2006/docPropsVTypes">
  <TotalTime>17860</TotalTime>
  <Words>1905</Words>
  <Application>Microsoft Macintosh PowerPoint</Application>
  <PresentationFormat>Widescreen</PresentationFormat>
  <Paragraphs>171</Paragraphs>
  <Slides>15</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15</vt:i4>
      </vt:variant>
    </vt:vector>
  </HeadingPairs>
  <TitlesOfParts>
    <vt:vector size="22" baseType="lpstr">
      <vt:lpstr>Angsana New</vt:lpstr>
      <vt:lpstr>Arial</vt:lpstr>
      <vt:lpstr>Calibri</vt:lpstr>
      <vt:lpstr>Sagona Book</vt:lpstr>
      <vt:lpstr>Sagona ExtraLight</vt:lpstr>
      <vt:lpstr>Wingdings</vt:lpstr>
      <vt:lpstr>RetrospectVTI</vt:lpstr>
      <vt:lpstr>En klubb å vokse i</vt:lpstr>
      <vt:lpstr>Trenerguide 15-16 år</vt:lpstr>
      <vt:lpstr>Fotballfaglig utgangspunkt:  Hvilke krav setter spillet til de beste spillerne? </vt:lpstr>
      <vt:lpstr>Fokusområder 15-16 år</vt:lpstr>
      <vt:lpstr>Fotballferdighet</vt:lpstr>
      <vt:lpstr>Fotballfysiologi</vt:lpstr>
      <vt:lpstr>Vinnermentalitet Evne til å gjenskape prestasjoner på sitt høyeste nivå og samtidig være utviklingsorientert.</vt:lpstr>
      <vt:lpstr>Tips til å gjennomføre gode treninger</vt:lpstr>
      <vt:lpstr>Retningslinjer for spill i kamp og trening</vt:lpstr>
      <vt:lpstr>Differensiering</vt:lpstr>
      <vt:lpstr>Hvordan differensiere</vt:lpstr>
      <vt:lpstr>Retningslinjer for trenere og lagledere</vt:lpstr>
      <vt:lpstr>Retningslinjer for spillere</vt:lpstr>
      <vt:lpstr>Retningslinjer for foreldre</vt:lpstr>
      <vt:lpstr>Vedlegg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klubb å vokse i</dc:title>
  <dc:creator>Aleksander Belland Eriksen</dc:creator>
  <cp:lastModifiedBy>Aleksander Belland Eriksen</cp:lastModifiedBy>
  <cp:revision>96</cp:revision>
  <dcterms:created xsi:type="dcterms:W3CDTF">2021-07-20T11:01:33Z</dcterms:created>
  <dcterms:modified xsi:type="dcterms:W3CDTF">2021-08-09T09:27:30Z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0x010100953E9B6C2431EC43802D3EA3ACA70EC6</vt:lpwstr>
  </property>
</Properties>
</file>