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69" r:id="rId4"/>
    <p:sldId id="263" r:id="rId5"/>
    <p:sldId id="264" r:id="rId6"/>
    <p:sldId id="268" r:id="rId7"/>
    <p:sldId id="266" r:id="rId8"/>
    <p:sldId id="267" r:id="rId9"/>
    <p:sldId id="260" r:id="rId10"/>
    <p:sldId id="272" r:id="rId11"/>
    <p:sldId id="273" r:id="rId12"/>
    <p:sldId id="271" r:id="rId13"/>
    <p:sldId id="262" r:id="rId14"/>
    <p:sldId id="261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9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1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F6255D-386E-FD45-8830-33E437A4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nb-NO" sz="6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En klubb å vokse 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7C401D-E801-8B45-89A0-FC7627CA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/>
          </a:bodyPr>
          <a:lstStyle/>
          <a:p>
            <a:pPr algn="ctr"/>
            <a:r>
              <a:rPr lang="nb-NO" sz="2000" dirty="0"/>
              <a:t>Trygghet – Trivsel – Tillit  – Tilhørighet - Utvikling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5152E96B-76B6-0D4D-ACE8-3EA44FB4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1849968"/>
            <a:ext cx="10284036" cy="16711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81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Differensiering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82183"/>
            <a:ext cx="7712242" cy="3818617"/>
          </a:xfrm>
        </p:spPr>
        <p:txBody>
          <a:bodyPr>
            <a:no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I praksis handler differensiering om å tilpasse aktiviteten med utgangspunkt i hvert individs ferdighetsmessige nivå. At spillerne kjenner på både mestring og utfordringer er viktig for individets motivasjon og utvikling. </a:t>
            </a: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br>
              <a:rPr lang="nb-NO" sz="1000" dirty="0"/>
            </a:br>
            <a:r>
              <a:rPr lang="nb-NO" sz="1000" dirty="0"/>
              <a:t>Differensiering kan foregå på tre ulike måter: 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Tilpasninger i gjennom treningsøkten med eget lag</a:t>
            </a:r>
          </a:p>
          <a:p>
            <a:pPr marL="612648" lvl="2" indent="-228600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nb-NO" sz="1000" dirty="0"/>
              <a:t>Gjennom tilpasning av kamparena</a:t>
            </a:r>
          </a:p>
          <a:p>
            <a:pPr marL="612648" lvl="2" indent="-228600">
              <a:lnSpc>
                <a:spcPct val="110000"/>
              </a:lnSpc>
              <a:buAutoNum type="arabicPeriod"/>
            </a:pPr>
            <a:r>
              <a:rPr lang="nb-NO" sz="1000" dirty="0"/>
              <a:t>Hospitering med andre lag</a:t>
            </a:r>
            <a:br>
              <a:rPr lang="nb-NO" sz="1000" dirty="0"/>
            </a:b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000" dirty="0"/>
              <a:t>I aldersgruppen 13-14 år benytter vi alle tre formene for differensiering. 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000" dirty="0"/>
              <a:t>Hospitering med andre lag kommer i stand ved at: </a:t>
            </a:r>
          </a:p>
          <a:p>
            <a:pPr lvl="2">
              <a:lnSpc>
                <a:spcPct val="110000"/>
              </a:lnSpc>
            </a:pPr>
            <a:r>
              <a:rPr lang="nb-NO" sz="1000" dirty="0"/>
              <a:t>Trener på høyere rangert lag kontakter annen trener med ønske om å se spilleren på et høyere nivå</a:t>
            </a:r>
          </a:p>
          <a:p>
            <a:pPr lvl="2">
              <a:lnSpc>
                <a:spcPct val="110000"/>
              </a:lnSpc>
            </a:pPr>
            <a:r>
              <a:rPr lang="nb-NO" sz="1000" dirty="0"/>
              <a:t>Trener på lavere rangert lag kontakter annen trener med ønske om å se spilleren på et høyere nivå</a:t>
            </a:r>
          </a:p>
          <a:p>
            <a:pPr lvl="2">
              <a:lnSpc>
                <a:spcPct val="110000"/>
              </a:lnSpc>
            </a:pPr>
            <a:r>
              <a:rPr lang="nb-NO" sz="1000" dirty="0"/>
              <a:t>Sportslig leder kontakter trenere med med ønske om å se spilleren på et høyere nivå. </a:t>
            </a:r>
          </a:p>
          <a:p>
            <a:pPr lvl="2">
              <a:lnSpc>
                <a:spcPct val="110000"/>
              </a:lnSpc>
            </a:pPr>
            <a:endParaRPr lang="nb-NO" sz="1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nb-NO" sz="1100" dirty="0"/>
              <a:t>Hospitering med andre lag skal gå gjennom sportslig leder.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580952" y="3147414"/>
            <a:ext cx="2945299" cy="29286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786601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/>
          </a:p>
          <a:p>
            <a:pPr algn="ctr"/>
            <a:r>
              <a:rPr lang="nb-NO"/>
              <a:t>Differensiering = Positiv forskjellsbehandling for å gi mestring og utfordringer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92040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931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Hvordan differensiere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281355" y="3051763"/>
            <a:ext cx="2813366" cy="27975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13195-A261-DD40-B595-7C48FFB1DAA9}"/>
              </a:ext>
            </a:extLst>
          </p:cNvPr>
          <p:cNvSpPr txBox="1"/>
          <p:nvPr/>
        </p:nvSpPr>
        <p:spPr>
          <a:xfrm>
            <a:off x="1097279" y="1654259"/>
            <a:ext cx="10058400" cy="68480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endParaRPr lang="nb-NO" sz="1000" dirty="0"/>
          </a:p>
          <a:p>
            <a:pPr algn="ctr"/>
            <a:r>
              <a:rPr lang="nb-NO" dirty="0"/>
              <a:t>Differensiering = Positiv forskjellsbehandling for å gi mestring og utfordringer</a:t>
            </a:r>
          </a:p>
          <a:p>
            <a:endParaRPr lang="nb-NO" sz="10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A3B7B7-7099-1A48-A992-1CC21089B648}"/>
              </a:ext>
            </a:extLst>
          </p:cNvPr>
          <p:cNvSpPr txBox="1"/>
          <p:nvPr/>
        </p:nvSpPr>
        <p:spPr>
          <a:xfrm>
            <a:off x="1097279" y="2547035"/>
            <a:ext cx="67590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Differensiering på treningsfeltet: Eks 12-20 spillere</a:t>
            </a:r>
          </a:p>
          <a:p>
            <a:endParaRPr lang="nb-NO" sz="1400" dirty="0"/>
          </a:p>
          <a:p>
            <a:r>
              <a:rPr lang="nb-NO" sz="1200" dirty="0"/>
              <a:t>Del gruppen i to: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/>
              <a:t>De antatt beste i den ene gruppen, de antatt svakeste i den andre.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/>
              <a:t>Samme eller ulike øvelser – Sørg for at alle møter mestring og utfordringer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/>
              <a:t>Vi trener på samme tema, men ikke nødvendigvis samme vanskelighetsgrad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/>
              <a:t>Gruppene er ikke faste</a:t>
            </a:r>
          </a:p>
          <a:p>
            <a:endParaRPr lang="nb-NO" sz="1100" dirty="0"/>
          </a:p>
          <a:p>
            <a:endParaRPr lang="nb-NO" sz="1100" dirty="0"/>
          </a:p>
          <a:p>
            <a:r>
              <a:rPr lang="nb-NO" sz="1400" dirty="0"/>
              <a:t>Differensiering i kamparena</a:t>
            </a:r>
          </a:p>
          <a:p>
            <a:endParaRPr lang="nb-NO" sz="1400" dirty="0"/>
          </a:p>
          <a:p>
            <a:pPr marL="628650" lvl="1" indent="-171450">
              <a:buFontTx/>
              <a:buChar char="-"/>
            </a:pPr>
            <a:r>
              <a:rPr lang="nb-NO" sz="1100" dirty="0"/>
              <a:t>Slå sammen kull</a:t>
            </a:r>
          </a:p>
          <a:p>
            <a:pPr marL="628650" lvl="1" indent="-171450">
              <a:buFontTx/>
              <a:buChar char="-"/>
            </a:pPr>
            <a:r>
              <a:rPr lang="nb-NO" sz="1100" dirty="0"/>
              <a:t>Melde på nok lag</a:t>
            </a:r>
          </a:p>
          <a:p>
            <a:pPr marL="628650" lvl="1" indent="-171450">
              <a:buFontTx/>
              <a:buChar char="-"/>
            </a:pPr>
            <a:r>
              <a:rPr lang="nb-NO" sz="1100" dirty="0"/>
              <a:t>Melde et lag opp en klasse? </a:t>
            </a:r>
          </a:p>
          <a:p>
            <a:pPr marL="628650" lvl="1" indent="-171450">
              <a:buFontTx/>
              <a:buChar char="-"/>
            </a:pPr>
            <a:r>
              <a:rPr lang="nb-NO" sz="1100" dirty="0"/>
              <a:t>De beste kan få tilbud om å spille med andre lag i klubben</a:t>
            </a:r>
            <a:br>
              <a:rPr lang="nb-NO" sz="1200" dirty="0"/>
            </a:br>
            <a:endParaRPr lang="nb-NO" sz="1100" dirty="0"/>
          </a:p>
          <a:p>
            <a:pPr lvl="1"/>
            <a:endParaRPr lang="nb-NO" sz="1100" dirty="0"/>
          </a:p>
          <a:p>
            <a:r>
              <a:rPr lang="nb-NO" sz="1400" dirty="0"/>
              <a:t>Vi trenger ikke å differensiere på hver trening, men det bør gjøres oftere enn en deler inn vilkårlig. 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7042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trenere og lagledere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26534" cy="40267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Du som trener eller lagleder i barne- eller ungdomsfotballen er en av våre synligste ambassadører. Du har derfor et viktig ansvar for å fremme klubbens verdier og fair play. 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1. Respekter  klubbens retningslinjer.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Alle spillerne er like mye verdt.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Støtt spillerne – I medgang og motgang.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Tilrettelegg for et trygt miljø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Legg til rette for utvikling – Fysisk, ferdighet og mentalt.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Vis respekt – ikke  røyk, bann eller vær aggressiv på sidelinja.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Hils alltid på dommer og motstanders trener før kampen og takk alltid for kampen etterpå.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Støtt dommeren – han eller hun trenger også skryt.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9. Respekter alltid avgjørelsene og bidra til at dommeren trives.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10. Vær et forbilde for barna med tanke på adferd overfor dommeren.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08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spillere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6345511" cy="37716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100" dirty="0"/>
              <a:t>1. Støtt dine medspillere og ta godt vare på nye lagkamerater.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2. Unngå stygt spill og filming.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3. Skap trygghet og god lagånd på banen – Dette gjør oss bedre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4. Ta med godt humør – I kamp og på trening.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5. Møt motstander med respekt.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6. Vi skal hjelpe skadde spillere – uansett lag. 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7. Vi takker motstander for kampen – Uansett resultat</a:t>
            </a:r>
            <a:br>
              <a:rPr lang="nb-NO" sz="1100" dirty="0"/>
            </a:br>
            <a:br>
              <a:rPr lang="nb-NO" sz="1100" dirty="0"/>
            </a:br>
            <a:r>
              <a:rPr lang="nb-NO" sz="1100" dirty="0"/>
              <a:t>8. Vi kjefter ikke på andre spillere eller dommeren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34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Retningslinjer for foreldre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199"/>
            <a:ext cx="6345511" cy="42926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sz="1000" b="1" dirty="0"/>
              <a:t>Som foreldre er det enormt viktig at vi fremmer fair play i fotballen. Følg NFFs foreldrevettregler: 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1. Støtt opp om klubbens arbeid – gjennom foreldremøter forankres fotballens og klubbens verdisyn.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2. Møt fram til kamper og treninger – du er viktig både for spillerne og miljøet.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3. Gi oppmuntring til alle spillerne i med- og motgang – dette gir trygghet, trivsel og motivasjon for å bli i fotballfamilien lenge.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4. Vi har alle ansvar for kampmiljøet – gi ros til begge lag for gode prestasjoner og Fair Play.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5. Respekter trenerens kampledelse – konstruktiv dialog om gjennomføring tas med trener og klubb i etterkant.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6. Respekter dommerens avgjørelser – selv om du av og til er uenig!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7. Det er ditt barn som spiller fotball. Opptre positivt og støttende – da er du en god medspiller!.</a:t>
            </a:r>
          </a:p>
          <a:p>
            <a:pPr>
              <a:lnSpc>
                <a:spcPct val="110000"/>
              </a:lnSpc>
            </a:pPr>
            <a:r>
              <a:rPr lang="nb-NO" sz="1000" b="1" dirty="0"/>
              <a:t>I tillegg har vi i NBK kommet med noen retningslinjer utover disse</a:t>
            </a:r>
            <a:br>
              <a:rPr lang="nb-NO" sz="1000" dirty="0"/>
            </a:br>
            <a:br>
              <a:rPr lang="nb-NO" sz="1000" dirty="0"/>
            </a:br>
            <a:r>
              <a:rPr lang="nb-NO" sz="1000" dirty="0"/>
              <a:t>8. Ikke være fotballtrener – dette er trenerteamets jobb</a:t>
            </a:r>
          </a:p>
          <a:p>
            <a:pPr>
              <a:lnSpc>
                <a:spcPct val="110000"/>
              </a:lnSpc>
            </a:pPr>
            <a:r>
              <a:rPr lang="nb-NO" sz="1000" dirty="0"/>
              <a:t>9. Snakk positivt om klubben og trenerne foran barna – Uenigheter tar vi oss voksne i mellom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55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FD424-25CA-8543-A4E6-F78D26E0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øktplaner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F52B5-92A3-9D44-BD13-4D3FB47F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lvl="1" indent="-285750"/>
            <a:r>
              <a:rPr lang="nb-NO" dirty="0"/>
              <a:t>Se vedlegg «Treningsplanlegging» </a:t>
            </a:r>
          </a:p>
        </p:txBody>
      </p:sp>
    </p:spTree>
    <p:extLst>
      <p:ext uri="{BB962C8B-B14F-4D97-AF65-F5344CB8AC3E}">
        <p14:creationId xmlns:p14="http://schemas.microsoft.com/office/powerpoint/2010/main" val="22365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8BFFBA-B71C-F441-871B-5C64BE4B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Trenerguide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13-14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BD62D7-7C7A-DD41-B7D6-40AC89E91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290" y="191421"/>
            <a:ext cx="3843338" cy="353587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63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2073F18D-AD19-FB45-A558-BE9BB4633A26}"/>
              </a:ext>
            </a:extLst>
          </p:cNvPr>
          <p:cNvSpPr/>
          <p:nvPr/>
        </p:nvSpPr>
        <p:spPr>
          <a:xfrm>
            <a:off x="403093" y="4340657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19F5BE6B-B1DF-1343-88D5-864B593AD92D}"/>
              </a:ext>
            </a:extLst>
          </p:cNvPr>
          <p:cNvSpPr/>
          <p:nvPr/>
        </p:nvSpPr>
        <p:spPr>
          <a:xfrm>
            <a:off x="403093" y="2533678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296B4CE2-2ED9-414C-8109-6BB7D3D47351}"/>
              </a:ext>
            </a:extLst>
          </p:cNvPr>
          <p:cNvSpPr/>
          <p:nvPr/>
        </p:nvSpPr>
        <p:spPr>
          <a:xfrm>
            <a:off x="8059698" y="4353791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D3E96F45-2C6F-E74D-B4A5-617F1D53D44E}"/>
              </a:ext>
            </a:extLst>
          </p:cNvPr>
          <p:cNvSpPr/>
          <p:nvPr/>
        </p:nvSpPr>
        <p:spPr>
          <a:xfrm>
            <a:off x="8055818" y="2560693"/>
            <a:ext cx="3729206" cy="1444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33DABE0-6265-7A46-97C1-45405B1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Fotballfaglig utgangspunkt:</a:t>
            </a:r>
            <a:br>
              <a:rPr lang="nb-NO" dirty="0"/>
            </a:br>
            <a:br>
              <a:rPr lang="nb-NO" sz="2200" dirty="0"/>
            </a:br>
            <a:r>
              <a:rPr lang="nb-NO" sz="2200" dirty="0"/>
              <a:t>Hvilke krav setter spillet til de beste spillerne?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AA13BD-94C7-B747-87D2-B6A7D6053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5818" y="2701949"/>
            <a:ext cx="3729206" cy="1303080"/>
          </a:xfrm>
        </p:spPr>
        <p:txBody>
          <a:bodyPr>
            <a:normAutofit fontScale="62500" lnSpcReduction="20000"/>
          </a:bodyPr>
          <a:lstStyle/>
          <a:p>
            <a:r>
              <a:rPr lang="nb-NO" sz="2200" u="sng" dirty="0"/>
              <a:t>Mentalitet:</a:t>
            </a:r>
            <a:r>
              <a:rPr lang="nb-NO" sz="2200" dirty="0"/>
              <a:t> </a:t>
            </a:r>
          </a:p>
          <a:p>
            <a:pPr lvl="1"/>
            <a:r>
              <a:rPr lang="nb-NO" sz="1800" dirty="0"/>
              <a:t>Elsker fotball: Trener mye – Mer enn andre</a:t>
            </a:r>
          </a:p>
          <a:p>
            <a:pPr lvl="1"/>
            <a:r>
              <a:rPr lang="nb-NO" sz="1800" dirty="0"/>
              <a:t>Vinnermentalitet – Setter krav til seg selv i kamp og trening</a:t>
            </a:r>
          </a:p>
          <a:p>
            <a:pPr lvl="1"/>
            <a:r>
              <a:rPr lang="nb-NO" sz="1800" dirty="0"/>
              <a:t>Har god selvkontroll – på og utenfor banen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EF646E-8800-FE47-9AEE-7D5F7515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74" y="2533678"/>
            <a:ext cx="3523252" cy="3264449"/>
          </a:xfrm>
          <a:prstGeom prst="rect">
            <a:avLst/>
          </a:prstGeom>
        </p:spPr>
      </p:pic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3984E2DE-7F4A-1B4B-A1BA-CC9D3705EC59}"/>
              </a:ext>
            </a:extLst>
          </p:cNvPr>
          <p:cNvSpPr txBox="1">
            <a:spLocks/>
          </p:cNvSpPr>
          <p:nvPr/>
        </p:nvSpPr>
        <p:spPr>
          <a:xfrm>
            <a:off x="403093" y="2560693"/>
            <a:ext cx="3729206" cy="14443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Handlingsvalg:</a:t>
            </a:r>
            <a:r>
              <a:rPr lang="nb-NO" sz="1400" dirty="0"/>
              <a:t> </a:t>
            </a:r>
          </a:p>
          <a:p>
            <a:pPr lvl="1"/>
            <a:r>
              <a:rPr lang="nb-NO" sz="1100" dirty="0"/>
              <a:t>Tar valg som er hensiktsmessige</a:t>
            </a:r>
          </a:p>
          <a:p>
            <a:pPr lvl="1"/>
            <a:r>
              <a:rPr lang="nb-NO" sz="1100" dirty="0"/>
              <a:t>Tenker lenger enn ett skritt frem.</a:t>
            </a:r>
          </a:p>
          <a:p>
            <a:pPr lvl="1"/>
            <a:r>
              <a:rPr lang="nb-NO" sz="1100" dirty="0"/>
              <a:t>Ser alltid ut til å ha god tid med ballen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81BAB689-5719-8F41-9012-5E2B3AE0A917}"/>
              </a:ext>
            </a:extLst>
          </p:cNvPr>
          <p:cNvSpPr txBox="1">
            <a:spLocks/>
          </p:cNvSpPr>
          <p:nvPr/>
        </p:nvSpPr>
        <p:spPr>
          <a:xfrm>
            <a:off x="8059698" y="4462089"/>
            <a:ext cx="3729206" cy="13379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u="sng" dirty="0"/>
              <a:t>Teknisk repertoar: </a:t>
            </a:r>
          </a:p>
          <a:p>
            <a:pPr lvl="1"/>
            <a:r>
              <a:rPr lang="nb-NO" sz="1050" dirty="0"/>
              <a:t>Innehar et ferdighetsnivå som gjør at en gjennomfører sine valg på en god og presis måte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8678429E-98B3-0143-819B-1CB76290FAA0}"/>
              </a:ext>
            </a:extLst>
          </p:cNvPr>
          <p:cNvSpPr txBox="1">
            <a:spLocks/>
          </p:cNvSpPr>
          <p:nvPr/>
        </p:nvSpPr>
        <p:spPr>
          <a:xfrm>
            <a:off x="403094" y="4353791"/>
            <a:ext cx="3729205" cy="14443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500" u="sng" dirty="0"/>
              <a:t>Fysiske ressurser: </a:t>
            </a:r>
          </a:p>
          <a:p>
            <a:pPr lvl="1"/>
            <a:r>
              <a:rPr lang="nb-NO" sz="1300" dirty="0"/>
              <a:t>Utviklet spisskompetanse ut fra sine genetiske forutsetninger. </a:t>
            </a:r>
          </a:p>
          <a:p>
            <a:pPr lvl="1"/>
            <a:r>
              <a:rPr lang="nb-NO" sz="1300" dirty="0"/>
              <a:t>Evner å løpe langt, men også repetere sprint og høyhastighetsløp</a:t>
            </a:r>
          </a:p>
          <a:p>
            <a:pPr lvl="1"/>
            <a:r>
              <a:rPr lang="nb-NO" sz="1300" dirty="0"/>
              <a:t>Sterk i nærduellene</a:t>
            </a:r>
          </a:p>
        </p:txBody>
      </p:sp>
      <p:pic>
        <p:nvPicPr>
          <p:cNvPr id="20" name="Plassholder for innhold 5">
            <a:extLst>
              <a:ext uri="{FF2B5EF4-FFF2-40B4-BE49-F238E27FC236}">
                <a16:creationId xmlns:a16="http://schemas.microsoft.com/office/drawing/2014/main" id="{74B1E565-1781-FC47-86CD-546007B3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306" y="145345"/>
            <a:ext cx="1883990" cy="17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549D2D-FB37-1142-8696-DB27B4F3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4912"/>
            <a:ext cx="10058400" cy="982448"/>
          </a:xfrm>
        </p:spPr>
        <p:txBody>
          <a:bodyPr/>
          <a:lstStyle/>
          <a:p>
            <a:pPr algn="ctr"/>
            <a:r>
              <a:rPr lang="nb-NO" dirty="0"/>
              <a:t>Fokusområder 13-14 år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8B13B1-C0EB-DD47-BA3D-162B556E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7293" y="2057396"/>
            <a:ext cx="3251436" cy="4162647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nb-NO" u="sng" dirty="0">
                <a:solidFill>
                  <a:schemeClr val="tx1"/>
                </a:solidFill>
              </a:rPr>
              <a:t>Fotballferdighet: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Legge til rette for treninger med mye ballkontakt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Planlegge treninger kamplike øvelser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Stille krav til kvalitet på ferdighetsøvelser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Legge til rette for spillaktivitet med fokus på </a:t>
            </a:r>
            <a:r>
              <a:rPr lang="nb-NO" sz="1200" dirty="0" err="1">
                <a:solidFill>
                  <a:schemeClr val="tx1"/>
                </a:solidFill>
              </a:rPr>
              <a:t>spillprinsipp</a:t>
            </a:r>
            <a:r>
              <a:rPr lang="nb-NO" sz="1200" dirty="0">
                <a:solidFill>
                  <a:schemeClr val="tx1"/>
                </a:solidFill>
              </a:rPr>
              <a:t> og relasjoner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Utvikle laget først og fremst gjennom utvikling av ferdigheter og relasjoner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AF131-0E91-4C4C-9125-21B4D218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4" y="286603"/>
            <a:ext cx="1327532" cy="121979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0E3E4F-527D-6849-A181-1988ADA2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84" y="286603"/>
            <a:ext cx="1327532" cy="1219790"/>
          </a:xfrm>
          <a:prstGeom prst="rect">
            <a:avLst/>
          </a:prstGeom>
        </p:spPr>
      </p:pic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D8D3947D-A77F-F346-A1C5-12CD6E2C3C2B}"/>
              </a:ext>
            </a:extLst>
          </p:cNvPr>
          <p:cNvSpPr txBox="1">
            <a:spLocks/>
          </p:cNvSpPr>
          <p:nvPr/>
        </p:nvSpPr>
        <p:spPr>
          <a:xfrm>
            <a:off x="4550768" y="2057395"/>
            <a:ext cx="3251436" cy="4162647"/>
          </a:xfrm>
          <a:prstGeom prst="rect">
            <a:avLst/>
          </a:prstGeom>
          <a:solidFill>
            <a:srgbClr val="FF000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Fotballfysiologi: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Koordinasjon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Agility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Hurtighet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Utholdenhet </a:t>
            </a:r>
          </a:p>
          <a:p>
            <a:r>
              <a:rPr lang="nb-NO" sz="1200" dirty="0">
                <a:solidFill>
                  <a:schemeClr val="tx1"/>
                </a:solidFill>
              </a:rPr>
              <a:t>____________________________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(Styrke &amp; Spenst)</a:t>
            </a:r>
          </a:p>
          <a:p>
            <a:endParaRPr lang="nb-NO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200" dirty="0">
                <a:solidFill>
                  <a:schemeClr val="tx1"/>
                </a:solidFill>
              </a:rPr>
              <a:t>Begynner smått med treningsprogram på fellestreninger. 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4BB0ACDB-3B3E-E54C-899D-4E48370BD504}"/>
              </a:ext>
            </a:extLst>
          </p:cNvPr>
          <p:cNvSpPr txBox="1">
            <a:spLocks/>
          </p:cNvSpPr>
          <p:nvPr/>
        </p:nvSpPr>
        <p:spPr>
          <a:xfrm>
            <a:off x="7904244" y="2057397"/>
            <a:ext cx="3251436" cy="4162647"/>
          </a:xfrm>
          <a:prstGeom prst="rect">
            <a:avLst/>
          </a:prstGeom>
          <a:solidFill>
            <a:srgbClr val="00B0F0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u="sng" dirty="0">
                <a:solidFill>
                  <a:schemeClr val="tx1"/>
                </a:solidFill>
              </a:rPr>
              <a:t>Vinnermentalitet: 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Tydelige krav og sette krav til kvalitet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Hjelpe spillerne til å forstå eget ståsted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Utarbeide individuelle utviklingsmål deretter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Utfordre på egenevaluering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Gi positive tilbakemeldinger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Jobbe med verdier og gruppedynamikk</a:t>
            </a:r>
          </a:p>
          <a:p>
            <a:r>
              <a:rPr lang="nb-NO" sz="1200" dirty="0">
                <a:solidFill>
                  <a:schemeClr val="tx1"/>
                </a:solidFill>
              </a:rPr>
              <a:t>• Skape positive mestringsopplevelser</a:t>
            </a:r>
          </a:p>
        </p:txBody>
      </p:sp>
    </p:spTree>
    <p:extLst>
      <p:ext uri="{BB962C8B-B14F-4D97-AF65-F5344CB8AC3E}">
        <p14:creationId xmlns:p14="http://schemas.microsoft.com/office/powerpoint/2010/main" val="414394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Fotballferdighet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258" y="2681844"/>
            <a:ext cx="4237253" cy="3517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sz="1000" dirty="0">
                <a:solidFill>
                  <a:schemeClr val="tx1"/>
                </a:solidFill>
              </a:rPr>
              <a:t>I aldersgruppen 13-14 år kan treneren introdusere rollebeskrivelser og utviklingsmål. </a:t>
            </a:r>
            <a:br>
              <a:rPr lang="nb-NO" sz="1000" dirty="0">
                <a:solidFill>
                  <a:schemeClr val="tx1"/>
                </a:solidFill>
              </a:rPr>
            </a:br>
            <a:r>
              <a:rPr lang="nb-NO" sz="1000" dirty="0">
                <a:solidFill>
                  <a:schemeClr val="tx1"/>
                </a:solidFill>
              </a:rPr>
              <a:t>Ferdigheter som 1. touch, føring, pasning og søk er grunnleggende ferdigheter som bør være inkludert i alle øvelser. </a:t>
            </a:r>
            <a:br>
              <a:rPr lang="nb-NO" sz="1000" dirty="0">
                <a:solidFill>
                  <a:schemeClr val="tx1"/>
                </a:solidFill>
              </a:rPr>
            </a:br>
            <a:r>
              <a:rPr lang="nb-NO" sz="1000" dirty="0">
                <a:solidFill>
                  <a:schemeClr val="tx1"/>
                </a:solidFill>
              </a:rPr>
              <a:t>Benytt spill og motspill slik at spillerne får jobbe med sitt ferdighetsreportoar i ulike spillformer, helst med motstand. </a:t>
            </a:r>
            <a:br>
              <a:rPr lang="nb-NO" sz="1000" dirty="0">
                <a:solidFill>
                  <a:schemeClr val="tx1"/>
                </a:solidFill>
              </a:rPr>
            </a:br>
            <a:endParaRPr lang="nb-NO" sz="1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nb-NO" sz="1000" dirty="0">
                <a:solidFill>
                  <a:schemeClr val="tx1"/>
                </a:solidFill>
              </a:rPr>
              <a:t>Legg til rette for at spillerne får mye ballkontakt</a:t>
            </a:r>
          </a:p>
          <a:p>
            <a:pPr lvl="1">
              <a:lnSpc>
                <a:spcPct val="150000"/>
              </a:lnSpc>
            </a:pPr>
            <a:r>
              <a:rPr lang="nb-NO" sz="1000" dirty="0">
                <a:solidFill>
                  <a:schemeClr val="tx1"/>
                </a:solidFill>
              </a:rPr>
              <a:t>Mye aktivitet = Lite kø, få spillere på hvert lag/gruppe</a:t>
            </a:r>
          </a:p>
          <a:p>
            <a:pPr lvl="1">
              <a:lnSpc>
                <a:spcPct val="150000"/>
              </a:lnSpc>
            </a:pPr>
            <a:r>
              <a:rPr lang="nb-NO" sz="1000" dirty="0">
                <a:solidFill>
                  <a:schemeClr val="tx1"/>
                </a:solidFill>
              </a:rPr>
              <a:t>Øvelser som stimulerer øye-fot koordinasjon</a:t>
            </a:r>
          </a:p>
          <a:p>
            <a:pPr lvl="1">
              <a:lnSpc>
                <a:spcPct val="150000"/>
              </a:lnSpc>
            </a:pPr>
            <a:r>
              <a:rPr lang="nb-NO" sz="1000" dirty="0">
                <a:solidFill>
                  <a:schemeClr val="tx1"/>
                </a:solidFill>
              </a:rPr>
              <a:t>Stimuler til egenaktivitet utenom treningene.</a:t>
            </a:r>
          </a:p>
          <a:p>
            <a:pPr lvl="1">
              <a:lnSpc>
                <a:spcPct val="150000"/>
              </a:lnSpc>
            </a:pPr>
            <a:r>
              <a:rPr lang="nb-NO" sz="1000" dirty="0">
                <a:solidFill>
                  <a:schemeClr val="tx1"/>
                </a:solidFill>
              </a:rPr>
              <a:t>Sette krav til konsentrasjon og kvalitet i treningen</a:t>
            </a: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1958448"/>
            <a:ext cx="5784783" cy="79558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Trenere for aldersgruppen 13-14 år må jobbe bevisst med å utvikle spillernes ferdighetsrepertoar.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7652895" y="0"/>
            <a:ext cx="1815958" cy="180572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F228460-2B6E-8D49-BF7B-804D661AB3AD}"/>
              </a:ext>
            </a:extLst>
          </p:cNvPr>
          <p:cNvSpPr txBox="1"/>
          <p:nvPr/>
        </p:nvSpPr>
        <p:spPr>
          <a:xfrm>
            <a:off x="6089983" y="2681844"/>
            <a:ext cx="4237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Tema for økten: 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Skape og utnytte overtall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Bearbeiding / Frispilling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Etablert forsvar: Høyt eller lavt press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Score / Hindre mål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Individuelle ferdigheter</a:t>
            </a:r>
          </a:p>
          <a:p>
            <a:endParaRPr lang="nb-NO" sz="1000" dirty="0"/>
          </a:p>
          <a:p>
            <a:r>
              <a:rPr lang="nb-NO" sz="1000" dirty="0"/>
              <a:t>Hvordan trener vi på dette? 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Bruke banens bredde og lengde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Åpen kroppsstilling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Slå på rett fot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Gi spillerne 2-4 valg de må velge mellom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Øvelser hvor en trener på individuelle ferdigheter</a:t>
            </a:r>
          </a:p>
          <a:p>
            <a:pPr marL="171450" indent="-171450">
              <a:buFontTx/>
              <a:buChar char="-"/>
            </a:pPr>
            <a:r>
              <a:rPr lang="nb-NO" sz="1000" dirty="0"/>
              <a:t>1 </a:t>
            </a:r>
            <a:r>
              <a:rPr lang="nb-NO" sz="1000" dirty="0" err="1"/>
              <a:t>vs</a:t>
            </a:r>
            <a:r>
              <a:rPr lang="nb-NO" sz="1000" dirty="0"/>
              <a:t> 1 ferdigheter </a:t>
            </a:r>
            <a:r>
              <a:rPr lang="nb-NO" sz="1000" dirty="0" err="1"/>
              <a:t>off</a:t>
            </a:r>
            <a:r>
              <a:rPr lang="nb-NO" sz="1000" dirty="0"/>
              <a:t> / </a:t>
            </a:r>
            <a:r>
              <a:rPr lang="nb-NO" sz="1000" dirty="0" err="1"/>
              <a:t>def</a:t>
            </a:r>
            <a:endParaRPr lang="nb-NO" sz="1000" dirty="0"/>
          </a:p>
          <a:p>
            <a:pPr marL="171450" indent="-171450">
              <a:buFontTx/>
              <a:buChar char="-"/>
            </a:pPr>
            <a:r>
              <a:rPr lang="nb-NO" sz="1000" dirty="0"/>
              <a:t>Relasjonell samhandling</a:t>
            </a:r>
          </a:p>
          <a:p>
            <a:endParaRPr lang="nb-NO" sz="1000" dirty="0"/>
          </a:p>
          <a:p>
            <a:endParaRPr lang="nb-NO" sz="1000" dirty="0"/>
          </a:p>
          <a:p>
            <a:r>
              <a:rPr lang="nb-NO" sz="1000" dirty="0"/>
              <a:t>Benytt 1 eller 2 øvelser på hver trening hvor dere jobber med   </a:t>
            </a:r>
          </a:p>
          <a:p>
            <a:br>
              <a:rPr lang="nb-NO" sz="1000" dirty="0"/>
            </a:br>
            <a:r>
              <a:rPr lang="nb-NO" sz="1000" dirty="0"/>
              <a:t>Vis gode øvingsbilder og enkle instruksjoner. </a:t>
            </a:r>
          </a:p>
          <a:p>
            <a:endParaRPr lang="nb-NO" sz="1000" dirty="0"/>
          </a:p>
          <a:p>
            <a:r>
              <a:rPr lang="nb-NO" sz="1000" dirty="0"/>
              <a:t>Spill mye! Det er her spillerne får best trening i å bruke sitt tekniske repertoar. </a:t>
            </a:r>
          </a:p>
          <a:p>
            <a:r>
              <a:rPr lang="nb-NO" sz="1000" dirty="0"/>
              <a:t>Coach spillerne på dagens tema også i spillet!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480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Fotballfysiologi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804B8F-1367-9E41-AEF5-6E7FC409F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86" y="2875551"/>
            <a:ext cx="6703727" cy="3597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aldersgruppen 13-14 år fokuserer vi fremdeles på fotballkoordinasjon og og fotballagility. Bruk oppvarmingsdelen god. Benytt øvelser som stiller krav til raske retningsforandringer, korte spurter, og balløvelser som stimulerer rytme, balanse og koordinasjon. </a:t>
            </a:r>
            <a:br>
              <a:rPr lang="nb-NO" sz="1200" dirty="0">
                <a:solidFill>
                  <a:schemeClr val="tx1"/>
                </a:solidFill>
              </a:rPr>
            </a:br>
            <a:r>
              <a:rPr lang="nb-NO" sz="1200" dirty="0">
                <a:solidFill>
                  <a:schemeClr val="tx1"/>
                </a:solidFill>
              </a:rPr>
              <a:t>Treneren kan også  ta i bruk ulike verktøy som skal bidra til å øke spillerens fysiske kapasitet. Dette kan være at en legger inn intervaller i treningen, benytter styrkeprogram eller andre øvelser som fremmer spillerens utvikling.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Fotballkoordinasjon = Balanse, rytme og øye-fot-koordinasjon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Dette kan trenes på i øvelser som stimulerer disse ferdighetene.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Utfordrende kjegleløyper, og øvelser hvor ballen må kontrolleres fra luften er svært nyttige for å øve på disse ferdighetene. Utfordre spillerne på tempo. 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Fotballagility = Kjappe retningsforandringer, temposkifte og korte spurter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nb-NO" sz="1100" dirty="0">
                <a:solidFill>
                  <a:schemeClr val="tx1"/>
                </a:solidFill>
              </a:rPr>
              <a:t>Dette kan trenes på i øvelser som stiller krav til denne typen bevegelser – Med eller uten ball</a:t>
            </a:r>
          </a:p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tx1"/>
                </a:solidFill>
              </a:rPr>
              <a:t>I arbeidet med å utvikle fysiologiske egenskaper må en arbeide godt over tid, og være tålmodig i arbeidet. </a:t>
            </a:r>
          </a:p>
          <a:p>
            <a:pPr marL="201168" lvl="1" indent="0">
              <a:lnSpc>
                <a:spcPct val="100000"/>
              </a:lnSpc>
              <a:buNone/>
            </a:pP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8" name="Plassholder for innhold 5">
            <a:extLst>
              <a:ext uri="{FF2B5EF4-FFF2-40B4-BE49-F238E27FC236}">
                <a16:creationId xmlns:a16="http://schemas.microsoft.com/office/drawing/2014/main" id="{DFD1E82C-D0FB-FA4C-9B43-E2650C98A59D}"/>
              </a:ext>
            </a:extLst>
          </p:cNvPr>
          <p:cNvSpPr txBox="1">
            <a:spLocks/>
          </p:cNvSpPr>
          <p:nvPr/>
        </p:nvSpPr>
        <p:spPr>
          <a:xfrm>
            <a:off x="1097280" y="2054705"/>
            <a:ext cx="6217920" cy="7486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dirty="0"/>
              <a:t>Trenere for aldersgruppen 13-14 år må jobbe bevisst med å utvikle spillernes fotballfysiologi.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C404930-76DE-FE44-8EDD-CDA3F4122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251754" y="2454330"/>
            <a:ext cx="3421265" cy="3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9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41008-CE0F-1640-8CDB-1678E4E9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Vinnermentalitet</a:t>
            </a:r>
            <a:br>
              <a:rPr lang="nb-NO" dirty="0"/>
            </a:br>
            <a:r>
              <a:rPr lang="nb-NO" sz="1800" dirty="0"/>
              <a:t>Evne til å gjenskape prestasjoner på sitt høyeste nivå og samtidig være utviklingsorientert.</a:t>
            </a:r>
            <a:endParaRPr lang="nb-NO" dirty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7208BAD6-6D8A-EC4C-81B3-66118B82567E}"/>
              </a:ext>
            </a:extLst>
          </p:cNvPr>
          <p:cNvSpPr txBox="1">
            <a:spLocks/>
          </p:cNvSpPr>
          <p:nvPr/>
        </p:nvSpPr>
        <p:spPr>
          <a:xfrm>
            <a:off x="1097280" y="1970480"/>
            <a:ext cx="6217920" cy="59224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b="1" dirty="0"/>
              <a:t>Trenere for aldersgruppen 13-14 år må jobbe bevisst med å utvikle spillernes vinnermentalitet</a:t>
            </a:r>
          </a:p>
        </p:txBody>
      </p:sp>
      <p:sp>
        <p:nvSpPr>
          <p:cNvPr id="9" name="Plassholder for innhold 5">
            <a:extLst>
              <a:ext uri="{FF2B5EF4-FFF2-40B4-BE49-F238E27FC236}">
                <a16:creationId xmlns:a16="http://schemas.microsoft.com/office/drawing/2014/main" id="{1E922DAB-AF79-524D-9086-AEA1BAC20243}"/>
              </a:ext>
            </a:extLst>
          </p:cNvPr>
          <p:cNvSpPr txBox="1">
            <a:spLocks/>
          </p:cNvSpPr>
          <p:nvPr/>
        </p:nvSpPr>
        <p:spPr>
          <a:xfrm>
            <a:off x="711486" y="2574750"/>
            <a:ext cx="6603714" cy="3814018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I aldersgruppen 13-14 år vil det ofte være et store forskjeller i spillernes ambisjoner. Som trener må en være bevisst på hvordan en kommuniserer med den enkelte utfra deres egne ambisjoner. Med bakgrunn i dette kan en sette individuelle utviklingsmål som spilleren skal jobbe med fremover. For spillere som ønsker å være en del av landslagsskolen er det viktig at de får innsikt i hva som kreves her, både på og utenfor fotballbanen.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nb-NO" sz="1200" dirty="0">
                <a:solidFill>
                  <a:schemeClr val="tx1"/>
                </a:solidFill>
              </a:rPr>
              <a:t>Treneren skal:  </a:t>
            </a:r>
            <a:r>
              <a:rPr lang="nb-NO" sz="1000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Gjennomføre gode og strukturerte treninger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Sørge for at spillerne kjenner på mestring  og utfordringer – uavhengig av ferdighetsnivå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Være tydelige på krav – Gi spillerne skryt når disse følges opp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Hjelpe spillerne å utforme og trene på individuelle utviklingsmål</a:t>
            </a:r>
          </a:p>
          <a:p>
            <a:pPr lvl="1">
              <a:buFontTx/>
              <a:buChar char="-"/>
            </a:pPr>
            <a:r>
              <a:rPr lang="nb-NO" sz="1100" dirty="0">
                <a:solidFill>
                  <a:schemeClr val="tx1"/>
                </a:solidFill>
              </a:rPr>
              <a:t>Gjenta viktigheten av å trene mye og godt om en ønsker å bli god</a:t>
            </a:r>
          </a:p>
          <a:p>
            <a:pPr marL="201168" lvl="1" indent="0">
              <a:buNone/>
            </a:pPr>
            <a:endParaRPr lang="nb-NO" sz="6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nb-NO" sz="1400" dirty="0">
                <a:solidFill>
                  <a:schemeClr val="tx1"/>
                </a:solidFill>
              </a:rPr>
              <a:t>Vi må lære spillerne å ta ansvar for egen utvikling. Selvregulering er en av de viktigste egenskapene for å lykkes på fotballbanen!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9E35E05E-3EE3-2342-8D01-AE0C0A55D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117703" y="2562724"/>
            <a:ext cx="3362811" cy="33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b-NO" dirty="0"/>
              <a:t>Tips til å gjennomføre gode treninger</a:t>
            </a:r>
          </a:p>
        </p:txBody>
      </p:sp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ECAA09E-DC62-C147-BA62-B8D095302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180452"/>
              </p:ext>
            </p:extLst>
          </p:nvPr>
        </p:nvGraphicFramePr>
        <p:xfrm>
          <a:off x="711486" y="2409744"/>
          <a:ext cx="7308236" cy="276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118">
                  <a:extLst>
                    <a:ext uri="{9D8B030D-6E8A-4147-A177-3AD203B41FA5}">
                      <a16:colId xmlns:a16="http://schemas.microsoft.com/office/drawing/2014/main" val="263388468"/>
                    </a:ext>
                  </a:extLst>
                </a:gridCol>
                <a:gridCol w="3654118">
                  <a:extLst>
                    <a:ext uri="{9D8B030D-6E8A-4147-A177-3AD203B41FA5}">
                      <a16:colId xmlns:a16="http://schemas.microsoft.com/office/drawing/2014/main" val="1012313449"/>
                    </a:ext>
                  </a:extLst>
                </a:gridCol>
              </a:tblGrid>
              <a:tr h="31479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Fakta: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u="sng" dirty="0">
                          <a:solidFill>
                            <a:schemeClr val="tx1"/>
                          </a:solidFill>
                        </a:rPr>
                        <a:t>Konsekvens for trener: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68062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Holdninger skapes ved god påvirkning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Lag atferdsregler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Still krav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Følg opp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30988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Store forskjeller i utvikling/modning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Mange spillere i vekstspurter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Ta hensyn ved lag- og gruppesammensetning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85633"/>
                  </a:ext>
                </a:extLst>
              </a:tr>
              <a:tr h="3147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God motorisk utvikling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Tren mye med ball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04104"/>
                  </a:ext>
                </a:extLst>
              </a:tr>
              <a:tr h="3106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Lærevillig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Konsentrasjonen øker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Forstår verbal instruksjon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Forklar hensikten med treningen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57340"/>
                  </a:ext>
                </a:extLst>
              </a:tr>
              <a:tr h="51849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Noen utvikler egen evne til selvkritikk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Spillerne blir mer prestasjonsorientert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</a:rPr>
                        <a:t>Gi konkret og positive tilbakemeldinger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nb-NO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1238"/>
                  </a:ext>
                </a:extLst>
              </a:tr>
            </a:tbl>
          </a:graphicData>
        </a:graphic>
      </p:graphicFrame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8445043" y="2409744"/>
            <a:ext cx="3035471" cy="30183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7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C08452-B2C4-E546-84FC-EEFFBF48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Retningslinjer for spill i kamp og trening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F11B3C-4F74-5C4B-9E89-9166557D1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000580"/>
            <a:ext cx="4639736" cy="3748193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10000"/>
              </a:lnSpc>
              <a:buNone/>
            </a:pPr>
            <a:r>
              <a:rPr lang="nb-NO" sz="1600" dirty="0" err="1"/>
              <a:t>Off</a:t>
            </a:r>
            <a:r>
              <a:rPr lang="nb-NO" sz="1600" dirty="0"/>
              <a:t>: 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nb-NO" sz="1400" dirty="0"/>
          </a:p>
          <a:p>
            <a:pPr lvl="2">
              <a:lnSpc>
                <a:spcPct val="110000"/>
              </a:lnSpc>
            </a:pPr>
            <a:r>
              <a:rPr lang="nb-NO" sz="1400" dirty="0"/>
              <a:t>Spill ut kort bakfra om mulig</a:t>
            </a:r>
          </a:p>
          <a:p>
            <a:pPr lvl="2">
              <a:lnSpc>
                <a:spcPct val="110000"/>
              </a:lnSpc>
            </a:pPr>
            <a:r>
              <a:rPr lang="nb-NO" sz="1400" dirty="0"/>
              <a:t>Åpne laget når vi har ball – Bruke bredde, ta ut dybde og true bakrom</a:t>
            </a:r>
          </a:p>
          <a:p>
            <a:pPr lvl="2">
              <a:lnSpc>
                <a:spcPct val="110000"/>
              </a:lnSpc>
            </a:pPr>
            <a:r>
              <a:rPr lang="nb-NO" sz="1400" dirty="0"/>
              <a:t>Vri spillet – Alltid ha </a:t>
            </a:r>
            <a:r>
              <a:rPr lang="nb-NO" sz="1400" dirty="0" err="1"/>
              <a:t>spillpunkt</a:t>
            </a:r>
            <a:r>
              <a:rPr lang="nb-NO" sz="1400" dirty="0"/>
              <a:t> sentralt som kan snu spillet</a:t>
            </a:r>
          </a:p>
          <a:p>
            <a:pPr lvl="2">
              <a:lnSpc>
                <a:spcPct val="110000"/>
              </a:lnSpc>
            </a:pPr>
            <a:r>
              <a:rPr lang="nb-NO" sz="1400" dirty="0"/>
              <a:t>Søk fremover – Vi ønsker å spille i lengderetning når mulig</a:t>
            </a:r>
          </a:p>
          <a:p>
            <a:pPr lvl="2">
              <a:lnSpc>
                <a:spcPct val="110000"/>
              </a:lnSpc>
            </a:pPr>
            <a:r>
              <a:rPr lang="nb-NO" sz="1400" dirty="0"/>
              <a:t>Ikke tvinge oppspill – Vær tålmodig, vent på gode muligheter</a:t>
            </a:r>
          </a:p>
          <a:p>
            <a:pPr lvl="2">
              <a:lnSpc>
                <a:spcPct val="110000"/>
              </a:lnSpc>
            </a:pPr>
            <a:r>
              <a:rPr lang="nb-NO" sz="1400" dirty="0"/>
              <a:t>Omstilling F/A: Kontre eller bearbeide? </a:t>
            </a:r>
          </a:p>
          <a:p>
            <a:pPr lvl="2">
              <a:lnSpc>
                <a:spcPct val="110000"/>
              </a:lnSpc>
            </a:pPr>
            <a:endParaRPr lang="nb-NO" sz="14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D102014-454E-3F48-BA5A-CFB1D9C5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986" y="2003238"/>
            <a:ext cx="4889993" cy="3748194"/>
          </a:xfrm>
        </p:spPr>
        <p:txBody>
          <a:bodyPr>
            <a:normAutofit/>
          </a:bodyPr>
          <a:lstStyle/>
          <a:p>
            <a:r>
              <a:rPr lang="nb-NO" sz="1600" dirty="0"/>
              <a:t>Def: </a:t>
            </a:r>
            <a:br>
              <a:rPr lang="nb-NO" sz="1600" dirty="0"/>
            </a:br>
            <a:endParaRPr lang="nb-NO" sz="1600" dirty="0"/>
          </a:p>
          <a:p>
            <a:pPr lvl="1"/>
            <a:r>
              <a:rPr lang="nb-NO" sz="1400" dirty="0"/>
              <a:t>Omstilling A/F: Komme på rett side av ballen</a:t>
            </a:r>
          </a:p>
          <a:p>
            <a:pPr lvl="1"/>
            <a:r>
              <a:rPr lang="nb-NO" sz="1400" dirty="0"/>
              <a:t>Soneforsvar: Posisjonere oss i forhold til hverandre</a:t>
            </a:r>
          </a:p>
          <a:p>
            <a:pPr lvl="1"/>
            <a:r>
              <a:rPr lang="nb-NO" sz="1400" dirty="0"/>
              <a:t>Lukke laget når vi ikke har ball: Kort avstand i og mellom ledd (Sideforskyvning og falle av) </a:t>
            </a:r>
          </a:p>
          <a:p>
            <a:pPr lvl="1"/>
            <a:r>
              <a:rPr lang="nb-NO" sz="1400" dirty="0"/>
              <a:t>Steg fram – Gjenvinning når vi mister ballen høyt i banen</a:t>
            </a:r>
          </a:p>
          <a:p>
            <a:pPr lvl="1"/>
            <a:r>
              <a:rPr lang="nb-NO" sz="1400" dirty="0"/>
              <a:t>Ta ansvar som 1.F – Hvem er førsteforsvarer?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8C3703-D8C8-DC42-AC15-878E3AC33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" r="4125" b="-3"/>
          <a:stretch/>
        </p:blipFill>
        <p:spPr>
          <a:xfrm>
            <a:off x="10206886" y="0"/>
            <a:ext cx="1897588" cy="188689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29B1AFF-E713-C84E-8E20-51C120CFB195}"/>
              </a:ext>
            </a:extLst>
          </p:cNvPr>
          <p:cNvSpPr txBox="1"/>
          <p:nvPr/>
        </p:nvSpPr>
        <p:spPr>
          <a:xfrm>
            <a:off x="2235638" y="5669660"/>
            <a:ext cx="7781683" cy="7386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Vi ønsker å styre tempo i kampene. Vi skal være flinke å snu spillet og være tålmodig, samtidig som vi alltid skal søke fremover i banen.</a:t>
            </a:r>
            <a:br>
              <a:rPr lang="nb-NO" sz="1400" dirty="0"/>
            </a:br>
            <a:r>
              <a:rPr lang="nb-NO" sz="1400" dirty="0"/>
              <a:t>Det er i kamp vi skal vise frem det vi trener på</a:t>
            </a:r>
          </a:p>
        </p:txBody>
      </p:sp>
    </p:spTree>
    <p:extLst>
      <p:ext uri="{BB962C8B-B14F-4D97-AF65-F5344CB8AC3E}">
        <p14:creationId xmlns:p14="http://schemas.microsoft.com/office/powerpoint/2010/main" val="32742694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3E9B6C2431EC43802D3EA3ACA70EC6" ma:contentTypeVersion="11" ma:contentTypeDescription="Opprett et nytt dokument." ma:contentTypeScope="" ma:versionID="2aee72a9782b0e22177f7360b9c48a2b">
  <xsd:schema xmlns:xsd="http://www.w3.org/2001/XMLSchema" xmlns:xs="http://www.w3.org/2001/XMLSchema" xmlns:p="http://schemas.microsoft.com/office/2006/metadata/properties" xmlns:ns2="764455ee-63f7-43f9-ae96-d0f51705599e" xmlns:ns3="d8118feb-b54d-4223-a8d6-5e6314990fbc" targetNamespace="http://schemas.microsoft.com/office/2006/metadata/properties" ma:root="true" ma:fieldsID="ab59b403af4bbdcfb944ac24f2b0539d" ns2:_="" ns3:_="">
    <xsd:import namespace="764455ee-63f7-43f9-ae96-d0f51705599e"/>
    <xsd:import namespace="d8118feb-b54d-4223-a8d6-5e6314990f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o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455ee-63f7-43f9-ae96-d0f517055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o" ma:index="10" nillable="true" ma:displayName="Dato" ma:format="DateTime" ma:internalName="Dato">
      <xsd:simpleType>
        <xsd:restriction base="dms:DateTim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18feb-b54d-4223-a8d6-5e6314990f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764455ee-63f7-43f9-ae96-d0f51705599e" xsi:nil="true"/>
  </documentManagement>
</p:properties>
</file>

<file path=customXml/itemProps1.xml><?xml version="1.0" encoding="utf-8"?>
<ds:datastoreItem xmlns:ds="http://schemas.openxmlformats.org/officeDocument/2006/customXml" ds:itemID="{ADC5CB16-F9B9-4E86-9974-5586373EB854}"/>
</file>

<file path=customXml/itemProps2.xml><?xml version="1.0" encoding="utf-8"?>
<ds:datastoreItem xmlns:ds="http://schemas.openxmlformats.org/officeDocument/2006/customXml" ds:itemID="{6BB5AD7A-CCA5-4137-A61F-F585FDD879BD}"/>
</file>

<file path=customXml/itemProps3.xml><?xml version="1.0" encoding="utf-8"?>
<ds:datastoreItem xmlns:ds="http://schemas.openxmlformats.org/officeDocument/2006/customXml" ds:itemID="{B610053D-3499-4910-AF1B-FECDA9F10B56}"/>
</file>

<file path=docProps/app.xml><?xml version="1.0" encoding="utf-8"?>
<Properties xmlns="http://schemas.openxmlformats.org/officeDocument/2006/extended-properties" xmlns:vt="http://schemas.openxmlformats.org/officeDocument/2006/docPropsVTypes">
  <TotalTime>13720</TotalTime>
  <Words>1855</Words>
  <Application>Microsoft Macintosh PowerPoint</Application>
  <PresentationFormat>Widescreen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Sagona Book</vt:lpstr>
      <vt:lpstr>Sagona ExtraLight</vt:lpstr>
      <vt:lpstr>Wingdings</vt:lpstr>
      <vt:lpstr>RetrospectVTI</vt:lpstr>
      <vt:lpstr>En klubb å vokse i</vt:lpstr>
      <vt:lpstr>Trenerguide 13-14 år</vt:lpstr>
      <vt:lpstr>Fotballfaglig utgangspunkt:  Hvilke krav setter spillet til de beste spillerne? </vt:lpstr>
      <vt:lpstr>Fokusområder 13-14 år</vt:lpstr>
      <vt:lpstr>Fotballferdighet</vt:lpstr>
      <vt:lpstr>Fotballfysiologi</vt:lpstr>
      <vt:lpstr>Vinnermentalitet Evne til å gjenskape prestasjoner på sitt høyeste nivå og samtidig være utviklingsorientert.</vt:lpstr>
      <vt:lpstr>Tips til å gjennomføre gode treninger</vt:lpstr>
      <vt:lpstr>Retningslinjer for spill i kamp og trening</vt:lpstr>
      <vt:lpstr>Differensiering</vt:lpstr>
      <vt:lpstr>Hvordan differensiere</vt:lpstr>
      <vt:lpstr>Retningslinjer for trenere og lagledere</vt:lpstr>
      <vt:lpstr>Retningslinjer for spillere</vt:lpstr>
      <vt:lpstr>Retningslinjer for foreldre</vt:lpstr>
      <vt:lpstr>Forslag til øktplaner: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klubb å vokse i</dc:title>
  <dc:creator>Aleksander Belland Eriksen</dc:creator>
  <cp:lastModifiedBy>Aleksander Belland Eriksen</cp:lastModifiedBy>
  <cp:revision>88</cp:revision>
  <dcterms:created xsi:type="dcterms:W3CDTF">2021-07-20T11:01:33Z</dcterms:created>
  <dcterms:modified xsi:type="dcterms:W3CDTF">2021-08-09T14:11:39Z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0x010100953E9B6C2431EC43802D3EA3ACA70EC6</vt:lpwstr>
  </property>
</Properties>
</file>