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sldIdLst>
    <p:sldId id="256" r:id="rId2"/>
    <p:sldId id="257" r:id="rId3"/>
    <p:sldId id="269" r:id="rId4"/>
    <p:sldId id="263" r:id="rId5"/>
    <p:sldId id="264" r:id="rId6"/>
    <p:sldId id="268" r:id="rId7"/>
    <p:sldId id="266" r:id="rId8"/>
    <p:sldId id="267" r:id="rId9"/>
    <p:sldId id="260" r:id="rId10"/>
    <p:sldId id="272" r:id="rId11"/>
    <p:sldId id="273" r:id="rId12"/>
    <p:sldId id="271" r:id="rId13"/>
    <p:sldId id="262" r:id="rId14"/>
    <p:sldId id="261" r:id="rId15"/>
    <p:sldId id="270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8"/>
  </p:normalViewPr>
  <p:slideViewPr>
    <p:cSldViewPr snapToGrid="0" snapToObjects="1">
      <p:cViewPr varScale="1">
        <p:scale>
          <a:sx n="119" d="100"/>
          <a:sy n="119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79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61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9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5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5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1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1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5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2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93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4F6255D-386E-FD45-8830-33E437A48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23" y="3807725"/>
            <a:ext cx="10909073" cy="1447062"/>
          </a:xfrm>
        </p:spPr>
        <p:txBody>
          <a:bodyPr>
            <a:normAutofit/>
          </a:bodyPr>
          <a:lstStyle/>
          <a:p>
            <a:pPr algn="ctr"/>
            <a:r>
              <a:rPr lang="nb-NO" sz="6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En klubb å vokse i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7C401D-E801-8B45-89A0-FC7627CA1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474" y="5576520"/>
            <a:ext cx="9622971" cy="691312"/>
          </a:xfrm>
        </p:spPr>
        <p:txBody>
          <a:bodyPr>
            <a:normAutofit/>
          </a:bodyPr>
          <a:lstStyle/>
          <a:p>
            <a:pPr algn="ctr"/>
            <a:r>
              <a:rPr lang="nb-NO" sz="2000" dirty="0"/>
              <a:t>Trygghet – Trivsel – Tillit  – Tilhørighet - Utvikling</a:t>
            </a:r>
          </a:p>
        </p:txBody>
      </p:sp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5152E96B-76B6-0D4D-ACE8-3EA44FB48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" y="1849968"/>
            <a:ext cx="10284036" cy="167115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995470A-422C-4D09-B47E-C2E32649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281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C08452-B2C4-E546-84FC-EEFFBF48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b-NO" dirty="0"/>
              <a:t>Differensiering</a:t>
            </a:r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F11B3C-4F74-5C4B-9E89-9166557D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731642"/>
            <a:ext cx="6176357" cy="2838858"/>
          </a:xfrm>
        </p:spPr>
        <p:txBody>
          <a:bodyPr>
            <a:normAutofit/>
          </a:bodyPr>
          <a:lstStyle/>
          <a:p>
            <a:pPr marL="201168" lvl="1" indent="0">
              <a:lnSpc>
                <a:spcPct val="110000"/>
              </a:lnSpc>
              <a:buNone/>
            </a:pPr>
            <a:r>
              <a:rPr lang="nb-NO" sz="1100" dirty="0"/>
              <a:t>I praksis handler differensiering om å tilpasse aktiviteten med utgangspunkt i hvert individs ferdighetsmessige nivå. At spillerne kjenner på både mestring og utfordringer er viktig for individets motivasjon og utvikling. </a:t>
            </a:r>
          </a:p>
          <a:p>
            <a:pPr marL="201168" lvl="1" indent="0">
              <a:lnSpc>
                <a:spcPct val="110000"/>
              </a:lnSpc>
              <a:buNone/>
            </a:pPr>
            <a:endParaRPr lang="nb-NO" sz="1000" dirty="0"/>
          </a:p>
          <a:p>
            <a:pPr marL="201168" lvl="1" indent="0">
              <a:lnSpc>
                <a:spcPct val="110000"/>
              </a:lnSpc>
              <a:buNone/>
            </a:pPr>
            <a:r>
              <a:rPr lang="nb-NO" sz="1100" dirty="0"/>
              <a:t>Differensiering kan foregå på tre ulike måter: </a:t>
            </a:r>
          </a:p>
          <a:p>
            <a:pPr marL="612648" lvl="2" indent="-228600">
              <a:lnSpc>
                <a:spcPct val="110000"/>
              </a:lnSpc>
              <a:buAutoNum type="arabicPeriod"/>
            </a:pPr>
            <a:r>
              <a:rPr lang="nb-NO" sz="1000" dirty="0"/>
              <a:t>Tilpasninger i gjennom treningsøkten med eget lag</a:t>
            </a:r>
          </a:p>
          <a:p>
            <a:pPr marL="612648" lvl="2" indent="-228600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nb-NO" sz="1000" dirty="0"/>
              <a:t>Gjennom tilpasning av kamparena</a:t>
            </a:r>
          </a:p>
          <a:p>
            <a:pPr marL="612648" lvl="2" indent="-228600">
              <a:lnSpc>
                <a:spcPct val="110000"/>
              </a:lnSpc>
              <a:buAutoNum type="arabicPeriod"/>
            </a:pPr>
            <a:r>
              <a:rPr lang="nb-NO" sz="1000" dirty="0"/>
              <a:t>Hospitering med andre lag</a:t>
            </a:r>
          </a:p>
          <a:p>
            <a:pPr marL="201168" lvl="1" indent="0">
              <a:lnSpc>
                <a:spcPct val="110000"/>
              </a:lnSpc>
              <a:buNone/>
            </a:pPr>
            <a:endParaRPr lang="nb-NO" sz="900" dirty="0"/>
          </a:p>
          <a:p>
            <a:pPr marL="201168" lvl="1" indent="0">
              <a:lnSpc>
                <a:spcPct val="110000"/>
              </a:lnSpc>
              <a:buNone/>
            </a:pPr>
            <a:r>
              <a:rPr lang="nb-NO" sz="1100" dirty="0"/>
              <a:t>I aldersgruppen 7-8 år differensierer vi hovedsakelig etter punkt 1 og 2.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88C3703-D8C8-DC42-AC15-878E3AC33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8809554" y="2636932"/>
            <a:ext cx="2429252" cy="24155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FB13195-A261-DD40-B595-7C48FFB1DAA9}"/>
              </a:ext>
            </a:extLst>
          </p:cNvPr>
          <p:cNvSpPr txBox="1"/>
          <p:nvPr/>
        </p:nvSpPr>
        <p:spPr>
          <a:xfrm>
            <a:off x="1097279" y="1882857"/>
            <a:ext cx="10058400" cy="68480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endParaRPr lang="nb-NO" sz="1000" dirty="0"/>
          </a:p>
          <a:p>
            <a:pPr algn="ctr"/>
            <a:r>
              <a:rPr lang="nb-NO" dirty="0"/>
              <a:t>Differensiering = Positiv forskjellsbehandling for å gi mestring og utfordringer</a:t>
            </a:r>
          </a:p>
          <a:p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92040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C08452-B2C4-E546-84FC-EEFFBF48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b-NO" dirty="0"/>
              <a:t>Hvordan differensiere</a:t>
            </a:r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>
            <a:extLst>
              <a:ext uri="{FF2B5EF4-FFF2-40B4-BE49-F238E27FC236}">
                <a16:creationId xmlns:a16="http://schemas.microsoft.com/office/drawing/2014/main" id="{B88C3703-D8C8-DC42-AC15-878E3AC33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8281355" y="3051763"/>
            <a:ext cx="2813366" cy="27975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FB13195-A261-DD40-B595-7C48FFB1DAA9}"/>
              </a:ext>
            </a:extLst>
          </p:cNvPr>
          <p:cNvSpPr txBox="1"/>
          <p:nvPr/>
        </p:nvSpPr>
        <p:spPr>
          <a:xfrm>
            <a:off x="1097279" y="1882857"/>
            <a:ext cx="10058400" cy="68480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endParaRPr lang="nb-NO" sz="1000" dirty="0"/>
          </a:p>
          <a:p>
            <a:pPr algn="ctr"/>
            <a:r>
              <a:rPr lang="nb-NO" dirty="0"/>
              <a:t>Differensiering = Positiv forskjellsbehandling for å gi mestring og utfordringer</a:t>
            </a:r>
          </a:p>
          <a:p>
            <a:endParaRPr lang="nb-NO" sz="1000" dirty="0"/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1012E99B-8ADB-EE42-BD7C-B41468383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912682"/>
              </p:ext>
            </p:extLst>
          </p:nvPr>
        </p:nvGraphicFramePr>
        <p:xfrm>
          <a:off x="1097279" y="5182869"/>
          <a:ext cx="676334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947">
                  <a:extLst>
                    <a:ext uri="{9D8B030D-6E8A-4147-A177-3AD203B41FA5}">
                      <a16:colId xmlns:a16="http://schemas.microsoft.com/office/drawing/2014/main" val="1407279468"/>
                    </a:ext>
                  </a:extLst>
                </a:gridCol>
                <a:gridCol w="2345690">
                  <a:extLst>
                    <a:ext uri="{9D8B030D-6E8A-4147-A177-3AD203B41FA5}">
                      <a16:colId xmlns:a16="http://schemas.microsoft.com/office/drawing/2014/main" val="3654398397"/>
                    </a:ext>
                  </a:extLst>
                </a:gridCol>
                <a:gridCol w="2890711">
                  <a:extLst>
                    <a:ext uri="{9D8B030D-6E8A-4147-A177-3AD203B41FA5}">
                      <a16:colId xmlns:a16="http://schemas.microsoft.com/office/drawing/2014/main" val="495983302"/>
                    </a:ext>
                  </a:extLst>
                </a:gridCol>
              </a:tblGrid>
              <a:tr h="323250"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«Nybegynneren»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De som mestrer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53943"/>
                  </a:ext>
                </a:extLst>
              </a:tr>
              <a:tr h="734660">
                <a:tc>
                  <a:txBody>
                    <a:bodyPr/>
                    <a:lstStyle/>
                    <a:p>
                      <a:r>
                        <a:rPr lang="nb-NO" sz="1100" dirty="0"/>
                        <a:t>Skuddtrening: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b-NO" sz="1100" dirty="0"/>
                        <a:t>Ballen ligger i ro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b-NO" sz="1100" dirty="0"/>
                        <a:t>Ballen triller mot spilleren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b-NO" sz="1100" dirty="0"/>
                        <a:t>Får god tid i tilløpet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b-NO" sz="1100" dirty="0"/>
                        <a:t>Skyter med «godfoten»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b-NO" sz="1100" dirty="0"/>
                        <a:t>Skyter i medløp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b-NO" sz="1100" dirty="0"/>
                        <a:t>Får ballen fra sidene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b-NO" sz="1100" dirty="0"/>
                        <a:t>Får dårligere tid (hardere pasning)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32298"/>
                  </a:ext>
                </a:extLst>
              </a:tr>
            </a:tbl>
          </a:graphicData>
        </a:graphic>
      </p:graphicFrame>
      <p:sp>
        <p:nvSpPr>
          <p:cNvPr id="8" name="TekstSylinder 7">
            <a:extLst>
              <a:ext uri="{FF2B5EF4-FFF2-40B4-BE49-F238E27FC236}">
                <a16:creationId xmlns:a16="http://schemas.microsoft.com/office/drawing/2014/main" id="{2DA3B7B7-7099-1A48-A992-1CC21089B648}"/>
              </a:ext>
            </a:extLst>
          </p:cNvPr>
          <p:cNvSpPr txBox="1"/>
          <p:nvPr/>
        </p:nvSpPr>
        <p:spPr>
          <a:xfrm>
            <a:off x="1097279" y="2703451"/>
            <a:ext cx="675908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Differensiering på treningsfeltet: Eks 12 spillere</a:t>
            </a:r>
          </a:p>
          <a:p>
            <a:endParaRPr lang="nb-NO" sz="1400" dirty="0"/>
          </a:p>
          <a:p>
            <a:r>
              <a:rPr lang="nb-NO" sz="1200" dirty="0"/>
              <a:t>Pasningsøvelse:</a:t>
            </a:r>
            <a:r>
              <a:rPr lang="nb-NO" sz="1400" dirty="0"/>
              <a:t> </a:t>
            </a:r>
          </a:p>
          <a:p>
            <a:r>
              <a:rPr lang="nb-NO" sz="1100" dirty="0"/>
              <a:t>Del gruppen i to eller fire grupper. Organiser to ulike øvelser med ulik vanskelighetsgrad. Alle skal forsøke den «vanskelige» øvelsen, men de med høyest ferdighetsnivå er der lengre. </a:t>
            </a:r>
          </a:p>
          <a:p>
            <a:endParaRPr lang="nb-NO" sz="1100" dirty="0"/>
          </a:p>
          <a:p>
            <a:r>
              <a:rPr lang="nb-NO" sz="1200" dirty="0"/>
              <a:t>I spill</a:t>
            </a:r>
          </a:p>
          <a:p>
            <a:r>
              <a:rPr lang="nb-NO" sz="1100" dirty="0"/>
              <a:t>Del gruppen i fire lag (type hjørnefotball). De med høyest ferdighetsnivå spiller mot hverandre, og de antatt svakere spiller mot hverandre. </a:t>
            </a:r>
          </a:p>
          <a:p>
            <a:endParaRPr lang="nb-NO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Vi differensierer ikke alltid, men det bør gjøres oftere enn en deler inn vilkårlig. </a:t>
            </a:r>
          </a:p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704249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C08452-B2C4-E546-84FC-EEFFBF48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b-NO" dirty="0"/>
              <a:t>Retningslinjer for trenere og lagledere</a:t>
            </a:r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F11B3C-4F74-5C4B-9E89-9166557D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6026534" cy="402678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b-NO" sz="1000" b="1" dirty="0"/>
              <a:t>Du som trener eller lagleder i barne- eller ungdomsfotballen er en av våre synligste ambassadører. Du har derfor et viktig ansvar for å fremme klubbens verdier og fair play. </a:t>
            </a:r>
          </a:p>
          <a:p>
            <a:pPr>
              <a:lnSpc>
                <a:spcPct val="110000"/>
              </a:lnSpc>
            </a:pPr>
            <a:r>
              <a:rPr lang="nb-NO" sz="1000" dirty="0"/>
              <a:t>1. Respekter  klubbens retningslinjer. 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2. Alle spillerne er like mye verdt.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3. Støtt spillerne – I medgang og motgang. 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4. Tilrettelegg for et trygt miljø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5. Legg til rette for utvikling – Fysisk, ferdighet og mentalt. 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6. Vis respekt – ikke  røyk, bann eller vær aggressiv på sidelinja.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7. Hils alltid på dommer og motstanders trener før kampen og takk alltid for kampen etterpå.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8. Støtt dommeren – han eller hun trenger også skryt. 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9. Respekter alltid avgjørelsene og bidra til at dommeren trives.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10. Vær et forbilde for barna med tanke på adferd overfor dommeren.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88C3703-D8C8-DC42-AC15-878E3AC33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9089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C08452-B2C4-E546-84FC-EEFFBF48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b-NO" dirty="0"/>
              <a:t>Retningslinjer for spillere</a:t>
            </a:r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F11B3C-4F74-5C4B-9E89-9166557D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2"/>
            <a:ext cx="6345511" cy="377160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b-NO" sz="1100" dirty="0"/>
              <a:t>1. Støtt dine medspillere og ta godt vare på nye lagkamerater. 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2. Unngå stygt spill og filming. 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3. Skap trygghet og god lagånd på banen – Dette gjør oss bedre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4. Ta med godt humør – I kamp og på trening. 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5. Møt motstander med respekt. 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6. Vi skal hjelpe skadde spillere – uansett lag. 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7. Vi takker motstander for kampen – Uansett resultat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8. Vi kjefter ikke på andre spillere eller dommeren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88C3703-D8C8-DC42-AC15-878E3AC33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4340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C08452-B2C4-E546-84FC-EEFFBF48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b-NO" dirty="0"/>
              <a:t>Retningslinjer for foreldre</a:t>
            </a:r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F11B3C-4F74-5C4B-9E89-9166557D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199"/>
            <a:ext cx="6345511" cy="42926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b-NO" sz="1000" b="1" dirty="0"/>
              <a:t>Som foreldre er det enormt viktig at vi fremmer fair play i fotballen. Følg NFFs foreldrevettregler: 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1. Støtt opp om klubbens arbeid – gjennom foreldremøter forankres fotballens og klubbens verdisyn.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2. Møt fram til kamper og treninger – du er viktig både for spillerne og miljøet.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3. Gi oppmuntring til alle spillerne i med- og motgang – dette gir trygghet, trivsel og motivasjon for å bli i fotballfamilien lenge.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4. Vi har alle ansvar for kampmiljøet – gi ros til begge lag for gode prestasjoner og Fair Play.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5. Respekter trenerens kampledelse – konstruktiv dialog om gjennomføring tas med trener og klubb i etterkant.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6. Respekter dommerens avgjørelser – selv om du av og til er uenig!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7. Det er ditt barn som spiller fotball. Opptre positivt og støttende – da er du en god medspiller!.</a:t>
            </a:r>
          </a:p>
          <a:p>
            <a:pPr>
              <a:lnSpc>
                <a:spcPct val="110000"/>
              </a:lnSpc>
            </a:pPr>
            <a:r>
              <a:rPr lang="nb-NO" sz="1000" b="1" dirty="0"/>
              <a:t>I tillegg har vi i NBK kommet med noen retningslinjer utover disse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8. Ikke være fotballtrener – dette er trenerteamets jobb</a:t>
            </a:r>
          </a:p>
          <a:p>
            <a:pPr>
              <a:lnSpc>
                <a:spcPct val="110000"/>
              </a:lnSpc>
            </a:pPr>
            <a:r>
              <a:rPr lang="nb-NO" sz="1000" dirty="0"/>
              <a:t>9. Snakk positivt om klubben og trenerne foran barna – Uenigheter tar vi oss voksne i mellom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88C3703-D8C8-DC42-AC15-878E3AC33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559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9FD424-25CA-8543-A4E6-F78D26E0B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Forslag til </a:t>
            </a:r>
            <a:r>
              <a:rPr lang="nb-NO" dirty="0" err="1"/>
              <a:t>øktplan</a:t>
            </a:r>
            <a:r>
              <a:rPr lang="nb-NO" dirty="0"/>
              <a:t>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0F52B5-92A3-9D44-BD13-4D3FB47F4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lvl="1" indent="-285750"/>
            <a:r>
              <a:rPr lang="nb-NO" dirty="0"/>
              <a:t>Se vedlegg «Treningsplanlegging» </a:t>
            </a:r>
          </a:p>
        </p:txBody>
      </p:sp>
    </p:spTree>
    <p:extLst>
      <p:ext uri="{BB962C8B-B14F-4D97-AF65-F5344CB8AC3E}">
        <p14:creationId xmlns:p14="http://schemas.microsoft.com/office/powerpoint/2010/main" val="223650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98BFFBA-B71C-F441-871B-5C64BE4B4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3807725"/>
            <a:ext cx="10909073" cy="1447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Trenerguide 7-8 år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5DBD62D7-7C7A-DD41-B7D6-40AC89E91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1290" y="191421"/>
            <a:ext cx="3843338" cy="3535871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995470A-422C-4D09-B47E-C2E32649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563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vrundet rektangel 14">
            <a:extLst>
              <a:ext uri="{FF2B5EF4-FFF2-40B4-BE49-F238E27FC236}">
                <a16:creationId xmlns:a16="http://schemas.microsoft.com/office/drawing/2014/main" id="{2073F18D-AD19-FB45-A558-BE9BB4633A26}"/>
              </a:ext>
            </a:extLst>
          </p:cNvPr>
          <p:cNvSpPr/>
          <p:nvPr/>
        </p:nvSpPr>
        <p:spPr>
          <a:xfrm>
            <a:off x="403093" y="4340657"/>
            <a:ext cx="3729206" cy="14443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4" name="Avrundet rektangel 13">
            <a:extLst>
              <a:ext uri="{FF2B5EF4-FFF2-40B4-BE49-F238E27FC236}">
                <a16:creationId xmlns:a16="http://schemas.microsoft.com/office/drawing/2014/main" id="{19F5BE6B-B1DF-1343-88D5-864B593AD92D}"/>
              </a:ext>
            </a:extLst>
          </p:cNvPr>
          <p:cNvSpPr/>
          <p:nvPr/>
        </p:nvSpPr>
        <p:spPr>
          <a:xfrm>
            <a:off x="403093" y="2533678"/>
            <a:ext cx="3729206" cy="14443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Avrundet rektangel 12">
            <a:extLst>
              <a:ext uri="{FF2B5EF4-FFF2-40B4-BE49-F238E27FC236}">
                <a16:creationId xmlns:a16="http://schemas.microsoft.com/office/drawing/2014/main" id="{296B4CE2-2ED9-414C-8109-6BB7D3D47351}"/>
              </a:ext>
            </a:extLst>
          </p:cNvPr>
          <p:cNvSpPr/>
          <p:nvPr/>
        </p:nvSpPr>
        <p:spPr>
          <a:xfrm>
            <a:off x="8059698" y="4353791"/>
            <a:ext cx="3729206" cy="14443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Avrundet rektangel 11">
            <a:extLst>
              <a:ext uri="{FF2B5EF4-FFF2-40B4-BE49-F238E27FC236}">
                <a16:creationId xmlns:a16="http://schemas.microsoft.com/office/drawing/2014/main" id="{D3E96F45-2C6F-E74D-B4A5-617F1D53D44E}"/>
              </a:ext>
            </a:extLst>
          </p:cNvPr>
          <p:cNvSpPr/>
          <p:nvPr/>
        </p:nvSpPr>
        <p:spPr>
          <a:xfrm>
            <a:off x="8055818" y="2560693"/>
            <a:ext cx="3729206" cy="14443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33DABE0-6265-7A46-97C1-45405B15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Fotballfaglig utgangspunkt:</a:t>
            </a:r>
            <a:br>
              <a:rPr lang="nb-NO" dirty="0"/>
            </a:br>
            <a:br>
              <a:rPr lang="nb-NO" sz="2200" dirty="0"/>
            </a:br>
            <a:r>
              <a:rPr lang="nb-NO" sz="2200" dirty="0"/>
              <a:t>Hvilke krav setter spillet til de beste spillerne? 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2AA13BD-94C7-B747-87D2-B6A7D6053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5818" y="2701949"/>
            <a:ext cx="3729206" cy="1303080"/>
          </a:xfrm>
        </p:spPr>
        <p:txBody>
          <a:bodyPr>
            <a:normAutofit fontScale="62500" lnSpcReduction="20000"/>
          </a:bodyPr>
          <a:lstStyle/>
          <a:p>
            <a:r>
              <a:rPr lang="nb-NO" sz="2200" u="sng" dirty="0"/>
              <a:t>Mentalitet:</a:t>
            </a:r>
            <a:r>
              <a:rPr lang="nb-NO" sz="2200" dirty="0"/>
              <a:t> </a:t>
            </a:r>
          </a:p>
          <a:p>
            <a:pPr lvl="1"/>
            <a:r>
              <a:rPr lang="nb-NO" sz="1800" dirty="0"/>
              <a:t>Elsker fotball: Trener mye – Mer enn andre</a:t>
            </a:r>
          </a:p>
          <a:p>
            <a:pPr lvl="1"/>
            <a:r>
              <a:rPr lang="nb-NO" sz="1800" dirty="0"/>
              <a:t>Vinnermentalitet – Setter krav til seg selv i kamp og trening</a:t>
            </a:r>
          </a:p>
          <a:p>
            <a:pPr lvl="1"/>
            <a:r>
              <a:rPr lang="nb-NO" sz="1800" dirty="0"/>
              <a:t>Har god selvkontroll – på og utenfor banen</a:t>
            </a:r>
          </a:p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8EF646E-8800-FE47-9AEE-7D5F75155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374" y="2533678"/>
            <a:ext cx="3523252" cy="3264449"/>
          </a:xfrm>
          <a:prstGeom prst="rect">
            <a:avLst/>
          </a:prstGeom>
        </p:spPr>
      </p:pic>
      <p:sp>
        <p:nvSpPr>
          <p:cNvPr id="8" name="Plassholder for innhold 5">
            <a:extLst>
              <a:ext uri="{FF2B5EF4-FFF2-40B4-BE49-F238E27FC236}">
                <a16:creationId xmlns:a16="http://schemas.microsoft.com/office/drawing/2014/main" id="{3984E2DE-7F4A-1B4B-A1BA-CC9D3705EC59}"/>
              </a:ext>
            </a:extLst>
          </p:cNvPr>
          <p:cNvSpPr txBox="1">
            <a:spLocks/>
          </p:cNvSpPr>
          <p:nvPr/>
        </p:nvSpPr>
        <p:spPr>
          <a:xfrm>
            <a:off x="403093" y="2560693"/>
            <a:ext cx="3729206" cy="14443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u="sng" dirty="0"/>
              <a:t>Handlingsvalg:</a:t>
            </a:r>
            <a:r>
              <a:rPr lang="nb-NO" sz="1400" dirty="0"/>
              <a:t> </a:t>
            </a:r>
          </a:p>
          <a:p>
            <a:pPr lvl="1"/>
            <a:r>
              <a:rPr lang="nb-NO" sz="1100" dirty="0"/>
              <a:t>Tar valg som er hensiktsmessige</a:t>
            </a:r>
          </a:p>
          <a:p>
            <a:pPr lvl="1"/>
            <a:r>
              <a:rPr lang="nb-NO" sz="1100" dirty="0"/>
              <a:t>Tenker lenger enn ett skritt frem.</a:t>
            </a:r>
          </a:p>
          <a:p>
            <a:pPr lvl="1"/>
            <a:r>
              <a:rPr lang="nb-NO" sz="1100" dirty="0"/>
              <a:t>Ser alltid ut til å ha god tid med ballen</a:t>
            </a:r>
          </a:p>
        </p:txBody>
      </p:sp>
      <p:sp>
        <p:nvSpPr>
          <p:cNvPr id="9" name="Plassholder for innhold 5">
            <a:extLst>
              <a:ext uri="{FF2B5EF4-FFF2-40B4-BE49-F238E27FC236}">
                <a16:creationId xmlns:a16="http://schemas.microsoft.com/office/drawing/2014/main" id="{81BAB689-5719-8F41-9012-5E2B3AE0A917}"/>
              </a:ext>
            </a:extLst>
          </p:cNvPr>
          <p:cNvSpPr txBox="1">
            <a:spLocks/>
          </p:cNvSpPr>
          <p:nvPr/>
        </p:nvSpPr>
        <p:spPr>
          <a:xfrm>
            <a:off x="8059698" y="4462089"/>
            <a:ext cx="3729206" cy="13379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u="sng" dirty="0"/>
              <a:t>Teknisk repertoar: </a:t>
            </a:r>
          </a:p>
          <a:p>
            <a:pPr lvl="1"/>
            <a:r>
              <a:rPr lang="nb-NO" sz="1050" dirty="0"/>
              <a:t>Innehar et ferdighetsnivå som gjør at en gjennomfører sine valg på en god og presis måte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8678429E-98B3-0143-819B-1CB76290FAA0}"/>
              </a:ext>
            </a:extLst>
          </p:cNvPr>
          <p:cNvSpPr txBox="1">
            <a:spLocks/>
          </p:cNvSpPr>
          <p:nvPr/>
        </p:nvSpPr>
        <p:spPr>
          <a:xfrm>
            <a:off x="403094" y="4353791"/>
            <a:ext cx="3729205" cy="1444336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500" u="sng" dirty="0"/>
              <a:t>Fysiske ressurser: </a:t>
            </a:r>
          </a:p>
          <a:p>
            <a:pPr lvl="1"/>
            <a:r>
              <a:rPr lang="nb-NO" sz="1300" dirty="0"/>
              <a:t>Utviklet spisskompetanse ut fra sine genetiske forutsetninger. </a:t>
            </a:r>
          </a:p>
          <a:p>
            <a:pPr lvl="1"/>
            <a:r>
              <a:rPr lang="nb-NO" sz="1300" dirty="0"/>
              <a:t>Evner å løpe langt, men også repetere sprint og høyhastighetsløp</a:t>
            </a:r>
          </a:p>
          <a:p>
            <a:pPr lvl="1"/>
            <a:r>
              <a:rPr lang="nb-NO" sz="1300" dirty="0"/>
              <a:t>Sterk i nærduellene</a:t>
            </a:r>
          </a:p>
        </p:txBody>
      </p:sp>
      <p:pic>
        <p:nvPicPr>
          <p:cNvPr id="20" name="Plassholder for innhold 5">
            <a:extLst>
              <a:ext uri="{FF2B5EF4-FFF2-40B4-BE49-F238E27FC236}">
                <a16:creationId xmlns:a16="http://schemas.microsoft.com/office/drawing/2014/main" id="{74B1E565-1781-FC47-86CD-546007B3C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306" y="145345"/>
            <a:ext cx="1883990" cy="173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1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549D2D-FB37-1142-8696-DB27B4F3B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4912"/>
            <a:ext cx="10058400" cy="982448"/>
          </a:xfrm>
        </p:spPr>
        <p:txBody>
          <a:bodyPr/>
          <a:lstStyle/>
          <a:p>
            <a:pPr algn="ctr"/>
            <a:r>
              <a:rPr lang="nb-NO" dirty="0"/>
              <a:t>Fokusområder 7-8 år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18B13B1-C0EB-DD47-BA3D-162B556EF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7293" y="2057396"/>
            <a:ext cx="3251436" cy="4162647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nb-NO" u="sng" dirty="0">
                <a:solidFill>
                  <a:schemeClr val="tx1"/>
                </a:solidFill>
              </a:rPr>
              <a:t>Fotballferdighet: 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Tilrettelegge for treninger med mye ballkontakt 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Velg ett tema for hver økt og benytt en eller to øvelser til å trene på øktes tema 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Stille krav til konsentrasjon under øvelser 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Tilrettelegge for spillaktivitet på små flater med mye ballkontakt pr spiller 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Gi spillerne positive tilbakemeldinger når de lykkes under øvelser og i spill.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AF131-0E91-4C4C-9125-21B4D2180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84" y="286603"/>
            <a:ext cx="1327532" cy="121979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20E3E4F-527D-6849-A181-1988ADA2F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584" y="286603"/>
            <a:ext cx="1327532" cy="1219790"/>
          </a:xfrm>
          <a:prstGeom prst="rect">
            <a:avLst/>
          </a:prstGeom>
        </p:spPr>
      </p:pic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D8D3947D-A77F-F346-A1C5-12CD6E2C3C2B}"/>
              </a:ext>
            </a:extLst>
          </p:cNvPr>
          <p:cNvSpPr txBox="1">
            <a:spLocks/>
          </p:cNvSpPr>
          <p:nvPr/>
        </p:nvSpPr>
        <p:spPr>
          <a:xfrm>
            <a:off x="4550768" y="2057395"/>
            <a:ext cx="3251436" cy="4162647"/>
          </a:xfrm>
          <a:prstGeom prst="rect">
            <a:avLst/>
          </a:prstGeom>
          <a:solidFill>
            <a:srgbClr val="FF0000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u="sng" dirty="0">
                <a:solidFill>
                  <a:schemeClr val="tx1"/>
                </a:solidFill>
              </a:rPr>
              <a:t>Fotballfysiologi: 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Koordinasjon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Agility</a:t>
            </a:r>
          </a:p>
          <a:p>
            <a:r>
              <a:rPr lang="nb-NO" sz="1200" dirty="0">
                <a:solidFill>
                  <a:schemeClr val="tx1"/>
                </a:solidFill>
              </a:rPr>
              <a:t>_______________________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(Hurtighet)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(Utholdenhet)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(Styrke &amp; Spenst)</a:t>
            </a:r>
          </a:p>
          <a:p>
            <a:pPr marL="0" indent="0">
              <a:buNone/>
            </a:pPr>
            <a:endParaRPr lang="nb-NO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b-NO" sz="1200" dirty="0">
                <a:solidFill>
                  <a:schemeClr val="tx1"/>
                </a:solidFill>
              </a:rPr>
              <a:t>Spillerne vil bedre sin fotballfysiologi gjennom spill, deløvelser og lekaktivitet</a:t>
            </a:r>
          </a:p>
        </p:txBody>
      </p:sp>
      <p:sp>
        <p:nvSpPr>
          <p:cNvPr id="10" name="Plassholder for innhold 3">
            <a:extLst>
              <a:ext uri="{FF2B5EF4-FFF2-40B4-BE49-F238E27FC236}">
                <a16:creationId xmlns:a16="http://schemas.microsoft.com/office/drawing/2014/main" id="{4BB0ACDB-3B3E-E54C-899D-4E48370BD504}"/>
              </a:ext>
            </a:extLst>
          </p:cNvPr>
          <p:cNvSpPr txBox="1">
            <a:spLocks/>
          </p:cNvSpPr>
          <p:nvPr/>
        </p:nvSpPr>
        <p:spPr>
          <a:xfrm>
            <a:off x="7904244" y="2057397"/>
            <a:ext cx="3251436" cy="4162647"/>
          </a:xfrm>
          <a:prstGeom prst="rect">
            <a:avLst/>
          </a:prstGeom>
          <a:solidFill>
            <a:srgbClr val="00B0F0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u="sng" dirty="0">
                <a:solidFill>
                  <a:schemeClr val="tx1"/>
                </a:solidFill>
              </a:rPr>
              <a:t>Vinnermentalitet: 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Tydeliggjøre krav til adferd på trening</a:t>
            </a:r>
            <a:br>
              <a:rPr lang="nb-NO" sz="1200" dirty="0">
                <a:solidFill>
                  <a:schemeClr val="tx1"/>
                </a:solidFill>
              </a:rPr>
            </a:br>
            <a:br>
              <a:rPr lang="nb-NO" sz="1200" dirty="0">
                <a:solidFill>
                  <a:schemeClr val="tx1"/>
                </a:solidFill>
              </a:rPr>
            </a:br>
            <a:r>
              <a:rPr lang="nb-NO" sz="1200" dirty="0">
                <a:solidFill>
                  <a:schemeClr val="tx1"/>
                </a:solidFill>
              </a:rPr>
              <a:t>• Jobbe med disiplin og gruppedynamikk</a:t>
            </a:r>
            <a:br>
              <a:rPr lang="nb-NO" sz="1200" dirty="0">
                <a:solidFill>
                  <a:schemeClr val="tx1"/>
                </a:solidFill>
              </a:rPr>
            </a:br>
            <a:br>
              <a:rPr lang="nb-NO" sz="1200" dirty="0">
                <a:solidFill>
                  <a:schemeClr val="tx1"/>
                </a:solidFill>
              </a:rPr>
            </a:br>
            <a:r>
              <a:rPr lang="nb-NO" sz="1200" dirty="0">
                <a:solidFill>
                  <a:schemeClr val="tx1"/>
                </a:solidFill>
              </a:rPr>
              <a:t>• Stimulere spillerne til å trene på fritiden</a:t>
            </a:r>
            <a:br>
              <a:rPr lang="nb-NO" sz="1200" dirty="0">
                <a:solidFill>
                  <a:schemeClr val="tx1"/>
                </a:solidFill>
              </a:rPr>
            </a:br>
            <a:br>
              <a:rPr lang="nb-NO" sz="1200" dirty="0">
                <a:solidFill>
                  <a:schemeClr val="tx1"/>
                </a:solidFill>
              </a:rPr>
            </a:br>
            <a:r>
              <a:rPr lang="nb-NO" sz="1200" dirty="0">
                <a:solidFill>
                  <a:schemeClr val="tx1"/>
                </a:solidFill>
              </a:rPr>
              <a:t>• Gi gode og konkrete tips til egenaktivitet</a:t>
            </a:r>
            <a:br>
              <a:rPr lang="nb-NO" sz="1200" dirty="0">
                <a:solidFill>
                  <a:schemeClr val="tx1"/>
                </a:solidFill>
              </a:rPr>
            </a:br>
            <a:br>
              <a:rPr lang="nb-NO" sz="1200" dirty="0">
                <a:solidFill>
                  <a:schemeClr val="tx1"/>
                </a:solidFill>
              </a:rPr>
            </a:br>
            <a:r>
              <a:rPr lang="nb-NO" sz="1200" dirty="0">
                <a:solidFill>
                  <a:schemeClr val="tx1"/>
                </a:solidFill>
              </a:rPr>
              <a:t>• Gi fortjent ros når spillere viser framgang</a:t>
            </a:r>
            <a:br>
              <a:rPr lang="nb-NO" sz="1200" dirty="0">
                <a:solidFill>
                  <a:schemeClr val="tx1"/>
                </a:solidFill>
              </a:rPr>
            </a:br>
            <a:br>
              <a:rPr lang="nb-NO" sz="1200" dirty="0">
                <a:solidFill>
                  <a:schemeClr val="tx1"/>
                </a:solidFill>
              </a:rPr>
            </a:br>
            <a:r>
              <a:rPr lang="nb-NO" sz="1200" dirty="0">
                <a:solidFill>
                  <a:schemeClr val="tx1"/>
                </a:solidFill>
              </a:rPr>
              <a:t>• Gi positive tilbakemeldinger under økta</a:t>
            </a:r>
            <a:br>
              <a:rPr lang="nb-NO" sz="1200" dirty="0">
                <a:solidFill>
                  <a:schemeClr val="tx1"/>
                </a:solidFill>
              </a:rPr>
            </a:br>
            <a:br>
              <a:rPr lang="nb-NO" sz="1200" dirty="0">
                <a:solidFill>
                  <a:schemeClr val="tx1"/>
                </a:solidFill>
              </a:rPr>
            </a:br>
            <a:r>
              <a:rPr lang="nb-NO" sz="1200" dirty="0">
                <a:solidFill>
                  <a:schemeClr val="tx1"/>
                </a:solidFill>
              </a:rPr>
              <a:t>• Skape opplevelser av å lykkes på trening</a:t>
            </a:r>
          </a:p>
        </p:txBody>
      </p:sp>
    </p:spTree>
    <p:extLst>
      <p:ext uri="{BB962C8B-B14F-4D97-AF65-F5344CB8AC3E}">
        <p14:creationId xmlns:p14="http://schemas.microsoft.com/office/powerpoint/2010/main" val="414394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141008-CE0F-1640-8CDB-1678E4E9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Fotballferdighet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804B8F-1367-9E41-AEF5-6E7FC409F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486" y="2892057"/>
            <a:ext cx="6703727" cy="348016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nb-NO" sz="1200" dirty="0">
                <a:solidFill>
                  <a:schemeClr val="tx1"/>
                </a:solidFill>
              </a:rPr>
              <a:t>I aldersgruppen 7-8 år bør treneren systematisk og målrettet jobbe med å utvikle spillernes ferdighetsrepertoar. Dette kan en sikre ved å sette opp årsplaner, månedsplaner eller ukeplaner med tema for hva en skal jobbe med. </a:t>
            </a:r>
          </a:p>
          <a:p>
            <a:pPr>
              <a:lnSpc>
                <a:spcPct val="100000"/>
              </a:lnSpc>
            </a:pPr>
            <a:r>
              <a:rPr lang="nb-NO" sz="1100" dirty="0">
                <a:solidFill>
                  <a:schemeClr val="tx1"/>
                </a:solidFill>
              </a:rPr>
              <a:t>• Legg til rette for at spillerne får mye aktivitet med ballen i beina i løpet av treningen. </a:t>
            </a:r>
            <a:br>
              <a:rPr lang="nb-NO" sz="1100" dirty="0">
                <a:solidFill>
                  <a:schemeClr val="tx1"/>
                </a:solidFill>
              </a:rPr>
            </a:br>
            <a:r>
              <a:rPr lang="nb-NO" sz="1100" dirty="0">
                <a:solidFill>
                  <a:schemeClr val="tx1"/>
                </a:solidFill>
              </a:rPr>
              <a:t>• Mye aktivitet = Lite kø, få spillere på hvert lag. </a:t>
            </a:r>
            <a:br>
              <a:rPr lang="nb-NO" sz="1100" dirty="0">
                <a:solidFill>
                  <a:schemeClr val="tx1"/>
                </a:solidFill>
              </a:rPr>
            </a:br>
            <a:r>
              <a:rPr lang="nb-NO" sz="1100" dirty="0">
                <a:solidFill>
                  <a:schemeClr val="tx1"/>
                </a:solidFill>
              </a:rPr>
              <a:t>•Øvelser som stimulerer øye-fot koordinasjon.</a:t>
            </a:r>
            <a:br>
              <a:rPr lang="nb-NO" sz="1100" dirty="0">
                <a:solidFill>
                  <a:schemeClr val="tx1"/>
                </a:solidFill>
              </a:rPr>
            </a:br>
            <a:r>
              <a:rPr lang="nb-NO" sz="1100" dirty="0">
                <a:solidFill>
                  <a:schemeClr val="tx1"/>
                </a:solidFill>
              </a:rPr>
              <a:t>• Stimuler til egenaktivitet utenom treningene. </a:t>
            </a:r>
          </a:p>
          <a:p>
            <a:pPr>
              <a:lnSpc>
                <a:spcPct val="100000"/>
              </a:lnSpc>
            </a:pPr>
            <a:r>
              <a:rPr lang="nb-NO" sz="1100" dirty="0">
                <a:solidFill>
                  <a:schemeClr val="tx1"/>
                </a:solidFill>
              </a:rPr>
              <a:t>Hva trener vi på: </a:t>
            </a:r>
            <a:br>
              <a:rPr lang="nb-NO" sz="1100" dirty="0">
                <a:solidFill>
                  <a:schemeClr val="tx1"/>
                </a:solidFill>
              </a:rPr>
            </a:br>
            <a:r>
              <a:rPr lang="nb-NO" sz="1100" dirty="0">
                <a:solidFill>
                  <a:schemeClr val="tx1"/>
                </a:solidFill>
              </a:rPr>
              <a:t>   – 1. touch (medtak og mottak) </a:t>
            </a:r>
            <a:br>
              <a:rPr lang="nb-NO" sz="1100" dirty="0">
                <a:solidFill>
                  <a:schemeClr val="tx1"/>
                </a:solidFill>
              </a:rPr>
            </a:br>
            <a:r>
              <a:rPr lang="nb-NO" sz="1100" dirty="0">
                <a:solidFill>
                  <a:schemeClr val="tx1"/>
                </a:solidFill>
              </a:rPr>
              <a:t>   – Føring og vending</a:t>
            </a:r>
            <a:br>
              <a:rPr lang="nb-NO" sz="1100" dirty="0">
                <a:solidFill>
                  <a:schemeClr val="tx1"/>
                </a:solidFill>
              </a:rPr>
            </a:br>
            <a:r>
              <a:rPr lang="nb-NO" sz="1100" dirty="0">
                <a:solidFill>
                  <a:schemeClr val="tx1"/>
                </a:solidFill>
              </a:rPr>
              <a:t>   – Tilslag (vristspark – Skudd og pasning)</a:t>
            </a:r>
            <a:br>
              <a:rPr lang="nb-NO" sz="1100" dirty="0">
                <a:solidFill>
                  <a:schemeClr val="tx1"/>
                </a:solidFill>
              </a:rPr>
            </a:br>
            <a:r>
              <a:rPr lang="nb-NO" sz="1100" dirty="0">
                <a:solidFill>
                  <a:schemeClr val="tx1"/>
                </a:solidFill>
              </a:rPr>
              <a:t>   – Gjøre søk (se spillet, ha kontroll på hva som skjer rundt en) </a:t>
            </a:r>
          </a:p>
          <a:p>
            <a:pPr>
              <a:lnSpc>
                <a:spcPct val="100000"/>
              </a:lnSpc>
            </a:pPr>
            <a:r>
              <a:rPr lang="nb-NO" sz="1100" dirty="0">
                <a:solidFill>
                  <a:schemeClr val="tx1"/>
                </a:solidFill>
              </a:rPr>
              <a:t>Velg ett av temaene over for hver økt, og bruk første del av økten til å trene på dette. </a:t>
            </a:r>
            <a:br>
              <a:rPr lang="nb-NO" sz="1100" dirty="0">
                <a:solidFill>
                  <a:schemeClr val="tx1"/>
                </a:solidFill>
              </a:rPr>
            </a:br>
            <a:r>
              <a:rPr lang="nb-NO" sz="1100" dirty="0">
                <a:solidFill>
                  <a:schemeClr val="tx1"/>
                </a:solidFill>
              </a:rPr>
              <a:t>Legg vekt på betydningen av konsentrasjon under treningen. </a:t>
            </a:r>
            <a:br>
              <a:rPr lang="nb-NO" sz="1100" dirty="0">
                <a:solidFill>
                  <a:schemeClr val="tx1"/>
                </a:solidFill>
              </a:rPr>
            </a:br>
            <a:r>
              <a:rPr lang="nb-NO" sz="1100" dirty="0">
                <a:solidFill>
                  <a:schemeClr val="tx1"/>
                </a:solidFill>
              </a:rPr>
              <a:t>Benytt 1 eller 2 øvelser hvor dere jobber med tema for økten. Vis gode øvingsbilder og enkle instruksjoner. </a:t>
            </a:r>
          </a:p>
          <a:p>
            <a:pPr>
              <a:lnSpc>
                <a:spcPct val="100000"/>
              </a:lnSpc>
            </a:pPr>
            <a:r>
              <a:rPr lang="nb-NO" sz="1100" dirty="0">
                <a:solidFill>
                  <a:schemeClr val="tx1"/>
                </a:solidFill>
              </a:rPr>
              <a:t>Spill mye! Minst halvparten av treningen. </a:t>
            </a:r>
          </a:p>
        </p:txBody>
      </p:sp>
      <p:sp>
        <p:nvSpPr>
          <p:cNvPr id="8" name="Plassholder for innhold 5">
            <a:extLst>
              <a:ext uri="{FF2B5EF4-FFF2-40B4-BE49-F238E27FC236}">
                <a16:creationId xmlns:a16="http://schemas.microsoft.com/office/drawing/2014/main" id="{DFD1E82C-D0FB-FA4C-9B43-E2650C98A59D}"/>
              </a:ext>
            </a:extLst>
          </p:cNvPr>
          <p:cNvSpPr txBox="1">
            <a:spLocks/>
          </p:cNvSpPr>
          <p:nvPr/>
        </p:nvSpPr>
        <p:spPr>
          <a:xfrm>
            <a:off x="1097280" y="2054704"/>
            <a:ext cx="6217920" cy="9649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 dirty="0"/>
              <a:t>Trenere for aldersgruppen 7 - 8 år må jobbe bevisst med å utvikle spillernes ferdighetsrepertoar. 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C404930-76DE-FE44-8EDD-CDA3F4122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8445043" y="2409744"/>
            <a:ext cx="3035471" cy="30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0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141008-CE0F-1640-8CDB-1678E4E9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Fotballfysiologi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804B8F-1367-9E41-AEF5-6E7FC409F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486" y="2944011"/>
            <a:ext cx="6703727" cy="34801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1200" dirty="0">
                <a:solidFill>
                  <a:schemeClr val="tx1"/>
                </a:solidFill>
              </a:rPr>
              <a:t>I aldersgruppen 7-8 år skal en arbeide med å utvikle spillernes fotballfysiologi på et grunnleggende nivå. Den motoriske utviklingen er ulik, og det kan være opptil et års mellom de eldste og yngste på et lag. </a:t>
            </a:r>
          </a:p>
          <a:p>
            <a:pPr>
              <a:lnSpc>
                <a:spcPct val="100000"/>
              </a:lnSpc>
            </a:pPr>
            <a:r>
              <a:rPr lang="nb-NO" sz="1100" dirty="0">
                <a:solidFill>
                  <a:schemeClr val="tx1"/>
                </a:solidFill>
              </a:rPr>
              <a:t>I denne alderen fokuserer vi på fotballkoordinasjon og og fotballagility. </a:t>
            </a:r>
          </a:p>
          <a:p>
            <a:pPr>
              <a:lnSpc>
                <a:spcPct val="100000"/>
              </a:lnSpc>
            </a:pPr>
            <a:r>
              <a:rPr lang="nb-NO" sz="1100" dirty="0">
                <a:solidFill>
                  <a:schemeClr val="tx1"/>
                </a:solidFill>
              </a:rPr>
              <a:t>Fotballkoordinasjon = Balanse, rytme og øye-fot-koordinasjon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nb-NO" sz="1050" dirty="0">
                <a:solidFill>
                  <a:schemeClr val="tx1"/>
                </a:solidFill>
              </a:rPr>
              <a:t>Dette kan trenes på i øvelser som stimulerer disse ferdighetene. 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nb-NO" sz="1050" dirty="0">
                <a:solidFill>
                  <a:schemeClr val="tx1"/>
                </a:solidFill>
              </a:rPr>
              <a:t>Kjegleløyper, og øvelser hvor ballen må kontrolleres fra luften er svært nyttige for å øve på disse ferdighetene. </a:t>
            </a:r>
          </a:p>
          <a:p>
            <a:pPr>
              <a:lnSpc>
                <a:spcPct val="100000"/>
              </a:lnSpc>
            </a:pPr>
            <a:r>
              <a:rPr lang="nb-NO" sz="1100" dirty="0">
                <a:solidFill>
                  <a:schemeClr val="tx1"/>
                </a:solidFill>
              </a:rPr>
              <a:t>Fotballagility = Kjappe retningsforandringer, temposkifte og korte spurter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nb-NO" sz="1050" dirty="0">
                <a:solidFill>
                  <a:schemeClr val="tx1"/>
                </a:solidFill>
              </a:rPr>
              <a:t>Dette kan trenes på i øvelser som stiller krav til denne typen bevegelser – Med eller uten ball</a:t>
            </a:r>
          </a:p>
          <a:p>
            <a:pPr>
              <a:lnSpc>
                <a:spcPct val="100000"/>
              </a:lnSpc>
            </a:pPr>
            <a:r>
              <a:rPr lang="nb-NO" sz="1100" dirty="0">
                <a:solidFill>
                  <a:schemeClr val="tx1"/>
                </a:solidFill>
              </a:rPr>
              <a:t>Å trene på fotballagility og fotballkoordinasjon vil gi et godt utgangspunkt for videre utvikling i de kommende årene. </a:t>
            </a:r>
          </a:p>
          <a:p>
            <a:pPr marL="201168" lvl="1" indent="0">
              <a:lnSpc>
                <a:spcPct val="100000"/>
              </a:lnSpc>
              <a:buNone/>
            </a:pPr>
            <a:endParaRPr lang="nb-NO" sz="1000" dirty="0">
              <a:solidFill>
                <a:schemeClr val="tx1"/>
              </a:solidFill>
            </a:endParaRPr>
          </a:p>
        </p:txBody>
      </p:sp>
      <p:sp>
        <p:nvSpPr>
          <p:cNvPr id="8" name="Plassholder for innhold 5">
            <a:extLst>
              <a:ext uri="{FF2B5EF4-FFF2-40B4-BE49-F238E27FC236}">
                <a16:creationId xmlns:a16="http://schemas.microsoft.com/office/drawing/2014/main" id="{DFD1E82C-D0FB-FA4C-9B43-E2650C98A59D}"/>
              </a:ext>
            </a:extLst>
          </p:cNvPr>
          <p:cNvSpPr txBox="1">
            <a:spLocks/>
          </p:cNvSpPr>
          <p:nvPr/>
        </p:nvSpPr>
        <p:spPr>
          <a:xfrm>
            <a:off x="1097280" y="2054704"/>
            <a:ext cx="6217920" cy="9649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Trenere for aldersgruppen 7 - 8 år må jobbe bevisst med å utvikle spillernes fotballfysiologi. 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C404930-76DE-FE44-8EDD-CDA3F4122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8445043" y="2409744"/>
            <a:ext cx="3035471" cy="30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9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141008-CE0F-1640-8CDB-1678E4E9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Vinnermentalitet</a:t>
            </a:r>
            <a:br>
              <a:rPr lang="nb-NO" dirty="0"/>
            </a:br>
            <a:r>
              <a:rPr lang="nb-NO" sz="1800" dirty="0"/>
              <a:t>Evne til å gjenskape prestasjoner på sitt høyeste nivå og samtidig være utviklingsorientert.</a:t>
            </a:r>
            <a:endParaRPr lang="nb-NO" dirty="0"/>
          </a:p>
        </p:txBody>
      </p:sp>
      <p:sp>
        <p:nvSpPr>
          <p:cNvPr id="7" name="Plassholder for innhold 5">
            <a:extLst>
              <a:ext uri="{FF2B5EF4-FFF2-40B4-BE49-F238E27FC236}">
                <a16:creationId xmlns:a16="http://schemas.microsoft.com/office/drawing/2014/main" id="{7208BAD6-6D8A-EC4C-81B3-66118B82567E}"/>
              </a:ext>
            </a:extLst>
          </p:cNvPr>
          <p:cNvSpPr txBox="1">
            <a:spLocks/>
          </p:cNvSpPr>
          <p:nvPr/>
        </p:nvSpPr>
        <p:spPr>
          <a:xfrm>
            <a:off x="1097280" y="2054704"/>
            <a:ext cx="6217920" cy="9649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 dirty="0"/>
              <a:t>Trenere for aldersgruppen 7 - 8 år må jobbe bevisst med å utvikle spillernes vinnermentalitet</a:t>
            </a:r>
          </a:p>
        </p:txBody>
      </p:sp>
      <p:sp>
        <p:nvSpPr>
          <p:cNvPr id="9" name="Plassholder for innhold 5">
            <a:extLst>
              <a:ext uri="{FF2B5EF4-FFF2-40B4-BE49-F238E27FC236}">
                <a16:creationId xmlns:a16="http://schemas.microsoft.com/office/drawing/2014/main" id="{1E922DAB-AF79-524D-9086-AEA1BAC20243}"/>
              </a:ext>
            </a:extLst>
          </p:cNvPr>
          <p:cNvSpPr txBox="1">
            <a:spLocks/>
          </p:cNvSpPr>
          <p:nvPr/>
        </p:nvSpPr>
        <p:spPr>
          <a:xfrm>
            <a:off x="711486" y="3019647"/>
            <a:ext cx="6217920" cy="3108165"/>
          </a:xfrm>
          <a:prstGeom prst="rect">
            <a:avLst/>
          </a:prstGeom>
          <a:noFill/>
          <a:ln>
            <a:noFill/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nb-NO" sz="1200" dirty="0">
                <a:solidFill>
                  <a:schemeClr val="tx1"/>
                </a:solidFill>
              </a:rPr>
              <a:t>I aldersgruppen 7-8 år skal treneren bidra til å utvikle en grunnleggende vinnermentalitet. Dette gjøres ved å stimulere spillerens lidenskap til fotball, gode holdninger og selvtillit. </a:t>
            </a:r>
            <a:br>
              <a:rPr lang="nb-NO" sz="1200" dirty="0">
                <a:solidFill>
                  <a:schemeClr val="tx1"/>
                </a:solidFill>
              </a:rPr>
            </a:br>
            <a:endParaRPr lang="nb-NO" sz="1200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r>
              <a:rPr lang="nb-NO" sz="1100" dirty="0">
                <a:solidFill>
                  <a:schemeClr val="tx1"/>
                </a:solidFill>
              </a:rPr>
              <a:t>Spillere i denne alderen trenger skryt for å trives og oppleve mestring på fotballbanen. Det er treners oppgave å bidra til at hver spiller opplever mestring, da dette forbedrer selvtillit og selvbilde. </a:t>
            </a:r>
          </a:p>
          <a:p>
            <a:pPr lvl="1">
              <a:buFontTx/>
              <a:buChar char="-"/>
            </a:pPr>
            <a:r>
              <a:rPr lang="nb-NO" sz="1100" dirty="0">
                <a:solidFill>
                  <a:schemeClr val="tx1"/>
                </a:solidFill>
              </a:rPr>
              <a:t>Treneren har også en sentral rolle for å utvikle gode verdier og holdninger. Det skal være god stemning på trening, men vi er avhengige av å ha klare atferdsregler som forteller hvordan vi ønsker å ha det på trening. </a:t>
            </a:r>
          </a:p>
          <a:p>
            <a:pPr lvl="1">
              <a:buFontTx/>
              <a:buChar char="-"/>
            </a:pPr>
            <a:r>
              <a:rPr lang="nb-NO" sz="1100" dirty="0">
                <a:solidFill>
                  <a:schemeClr val="tx1"/>
                </a:solidFill>
              </a:rPr>
              <a:t>Skal du bli god i noe må du øve på det. Det er derfor viktig at vi ofte gjentar at du må trene MYE for å bli en god i fotball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9E35E05E-3EE3-2342-8D01-AE0C0A55D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8445043" y="2409744"/>
            <a:ext cx="3035471" cy="30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56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C08452-B2C4-E546-84FC-EEFFBF48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b-NO" dirty="0"/>
              <a:t>Tips til å gjennomføre gode treninger</a:t>
            </a:r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4ECAA09E-DC62-C147-BA62-B8D095302A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459610"/>
              </p:ext>
            </p:extLst>
          </p:nvPr>
        </p:nvGraphicFramePr>
        <p:xfrm>
          <a:off x="711486" y="2409744"/>
          <a:ext cx="7308236" cy="3018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4118">
                  <a:extLst>
                    <a:ext uri="{9D8B030D-6E8A-4147-A177-3AD203B41FA5}">
                      <a16:colId xmlns:a16="http://schemas.microsoft.com/office/drawing/2014/main" val="263388468"/>
                    </a:ext>
                  </a:extLst>
                </a:gridCol>
                <a:gridCol w="3654118">
                  <a:extLst>
                    <a:ext uri="{9D8B030D-6E8A-4147-A177-3AD203B41FA5}">
                      <a16:colId xmlns:a16="http://schemas.microsoft.com/office/drawing/2014/main" val="1012313449"/>
                    </a:ext>
                  </a:extLst>
                </a:gridCol>
              </a:tblGrid>
              <a:tr h="314798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100" u="sng" dirty="0">
                          <a:solidFill>
                            <a:schemeClr val="tx1"/>
                          </a:solidFill>
                        </a:rPr>
                        <a:t>Fakta: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u="sng" dirty="0">
                          <a:solidFill>
                            <a:schemeClr val="tx1"/>
                          </a:solidFill>
                        </a:rPr>
                        <a:t>Konsekvens for trener: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768062"/>
                  </a:ext>
                </a:extLst>
              </a:tr>
              <a:tr h="51849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Stor aktivitetstrang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Kort konsentrasjonstid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Godt planlagte og strukturerte økter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930988"/>
                  </a:ext>
                </a:extLst>
              </a:tr>
              <a:tr h="31479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Motorisk gullalder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Tren mye med ball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385633"/>
                  </a:ext>
                </a:extLst>
              </a:tr>
              <a:tr h="31479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Tar verbal instruksjon dårlig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Vis gode øvingsbilder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204104"/>
                  </a:ext>
                </a:extLst>
              </a:tr>
              <a:tr h="72218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Gunstig alder for påvirkning av gode holdninger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Lag atferdsregler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Still krav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Følg opp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557340"/>
                  </a:ext>
                </a:extLst>
              </a:tr>
              <a:tr h="51849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Idealer og forbilder står sentralt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Fortell at disse trente mye i 7-8 årsalderen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71238"/>
                  </a:ext>
                </a:extLst>
              </a:tr>
              <a:tr h="3147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Følsom for kritikk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Gi ros – Forsiktig med kritikk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022001"/>
                  </a:ext>
                </a:extLst>
              </a:tr>
            </a:tbl>
          </a:graphicData>
        </a:graphic>
      </p:graphicFrame>
      <p:pic>
        <p:nvPicPr>
          <p:cNvPr id="4" name="Bilde 3">
            <a:extLst>
              <a:ext uri="{FF2B5EF4-FFF2-40B4-BE49-F238E27FC236}">
                <a16:creationId xmlns:a16="http://schemas.microsoft.com/office/drawing/2014/main" id="{B88C3703-D8C8-DC42-AC15-878E3AC33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8445043" y="2409744"/>
            <a:ext cx="3035471" cy="30183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672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C08452-B2C4-E546-84FC-EEFFBF48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b-NO" dirty="0"/>
              <a:t>Retningslinjer for spill i kamp og trening</a:t>
            </a:r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F11B3C-4F74-5C4B-9E89-9166557D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6026534" cy="3118426"/>
          </a:xfrm>
        </p:spPr>
        <p:txBody>
          <a:bodyPr>
            <a:normAutofit/>
          </a:bodyPr>
          <a:lstStyle/>
          <a:p>
            <a:pPr marL="201168" lvl="1" indent="0">
              <a:lnSpc>
                <a:spcPct val="110000"/>
              </a:lnSpc>
              <a:buNone/>
            </a:pPr>
            <a:r>
              <a:rPr lang="nb-NO" sz="1400" dirty="0"/>
              <a:t>Prinsipper: </a:t>
            </a:r>
          </a:p>
          <a:p>
            <a:pPr lvl="1">
              <a:lnSpc>
                <a:spcPct val="110000"/>
              </a:lnSpc>
            </a:pPr>
            <a:r>
              <a:rPr lang="nb-NO" sz="1100" dirty="0"/>
              <a:t>Vi skal forsøke å sette i gang bakfra</a:t>
            </a:r>
          </a:p>
          <a:p>
            <a:pPr lvl="1">
              <a:lnSpc>
                <a:spcPct val="110000"/>
              </a:lnSpc>
            </a:pPr>
            <a:r>
              <a:rPr lang="nb-NO" sz="1100" dirty="0"/>
              <a:t>Vi prøver å sentre til hverandre</a:t>
            </a:r>
          </a:p>
          <a:p>
            <a:pPr lvl="1">
              <a:lnSpc>
                <a:spcPct val="110000"/>
              </a:lnSpc>
            </a:pPr>
            <a:r>
              <a:rPr lang="nb-NO" sz="1100" dirty="0"/>
              <a:t>Bevegelse – Opp i angrep, ned i forsvar</a:t>
            </a:r>
          </a:p>
          <a:p>
            <a:pPr lvl="1">
              <a:lnSpc>
                <a:spcPct val="110000"/>
              </a:lnSpc>
            </a:pPr>
            <a:r>
              <a:rPr lang="nb-NO" sz="1100" dirty="0"/>
              <a:t>Bevegelse – Bevege seg vekk fra motstander</a:t>
            </a:r>
          </a:p>
          <a:p>
            <a:pPr marL="201168" lvl="1" indent="0">
              <a:lnSpc>
                <a:spcPct val="110000"/>
              </a:lnSpc>
              <a:buNone/>
            </a:pPr>
            <a:endParaRPr lang="nb-NO" sz="1100" dirty="0"/>
          </a:p>
          <a:p>
            <a:pPr marL="201168" lvl="1" indent="0">
              <a:lnSpc>
                <a:spcPct val="110000"/>
              </a:lnSpc>
              <a:buNone/>
            </a:pPr>
            <a:r>
              <a:rPr lang="nb-NO" sz="1400" dirty="0"/>
              <a:t>Enkle instrukser en kan brukes: </a:t>
            </a:r>
          </a:p>
          <a:p>
            <a:pPr lvl="2">
              <a:lnSpc>
                <a:spcPct val="110000"/>
              </a:lnSpc>
            </a:pPr>
            <a:r>
              <a:rPr lang="nb-NO" sz="1100" dirty="0"/>
              <a:t>«Tør å spill ut bakfra» eller «Sett i gang kort». </a:t>
            </a:r>
          </a:p>
          <a:p>
            <a:pPr lvl="2">
              <a:lnSpc>
                <a:spcPct val="110000"/>
              </a:lnSpc>
            </a:pPr>
            <a:r>
              <a:rPr lang="nb-NO" sz="1100" dirty="0"/>
              <a:t>«Vis oss», «ønske ballen» eller «Bevege oss så vi kan få ballen». </a:t>
            </a:r>
          </a:p>
          <a:p>
            <a:pPr lvl="2">
              <a:lnSpc>
                <a:spcPct val="110000"/>
              </a:lnSpc>
            </a:pPr>
            <a:r>
              <a:rPr lang="nb-NO" sz="1100" dirty="0"/>
              <a:t>«Bli med i angrep» eller «løp fremover». </a:t>
            </a:r>
          </a:p>
          <a:p>
            <a:pPr lvl="2">
              <a:lnSpc>
                <a:spcPct val="110000"/>
              </a:lnSpc>
            </a:pPr>
            <a:r>
              <a:rPr lang="nb-NO" sz="1100" dirty="0"/>
              <a:t>«Tilbake i forsvar» eller «løp tilbake». </a:t>
            </a:r>
          </a:p>
          <a:p>
            <a:pPr lvl="2">
              <a:lnSpc>
                <a:spcPct val="110000"/>
              </a:lnSpc>
            </a:pPr>
            <a:endParaRPr lang="nb-NO" sz="11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88C3703-D8C8-DC42-AC15-878E3AC33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7959436" y="1897380"/>
            <a:ext cx="3196244" cy="317822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29B1AFF-E713-C84E-8E20-51C120CFB195}"/>
              </a:ext>
            </a:extLst>
          </p:cNvPr>
          <p:cNvSpPr txBox="1"/>
          <p:nvPr/>
        </p:nvSpPr>
        <p:spPr>
          <a:xfrm>
            <a:off x="2286170" y="5437447"/>
            <a:ext cx="7781683" cy="73866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/>
              <a:t>I barnefotballen skal vi være ambisiøse i hvordan vi ønsker å spille. Ved å oppfordre til en offensiv og ambisiøs spillestil vil vi gi barna gode forutsetninger til å utvikle seg selv og laget.  </a:t>
            </a:r>
          </a:p>
        </p:txBody>
      </p:sp>
    </p:spTree>
    <p:extLst>
      <p:ext uri="{BB962C8B-B14F-4D97-AF65-F5344CB8AC3E}">
        <p14:creationId xmlns:p14="http://schemas.microsoft.com/office/powerpoint/2010/main" val="327426944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Sagona Extra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gona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3E9B6C2431EC43802D3EA3ACA70EC6" ma:contentTypeVersion="11" ma:contentTypeDescription="Opprett et nytt dokument." ma:contentTypeScope="" ma:versionID="2aee72a9782b0e22177f7360b9c48a2b">
  <xsd:schema xmlns:xsd="http://www.w3.org/2001/XMLSchema" xmlns:xs="http://www.w3.org/2001/XMLSchema" xmlns:p="http://schemas.microsoft.com/office/2006/metadata/properties" xmlns:ns2="764455ee-63f7-43f9-ae96-d0f51705599e" xmlns:ns3="d8118feb-b54d-4223-a8d6-5e6314990fbc" targetNamespace="http://schemas.microsoft.com/office/2006/metadata/properties" ma:root="true" ma:fieldsID="ab59b403af4bbdcfb944ac24f2b0539d" ns2:_="" ns3:_="">
    <xsd:import namespace="764455ee-63f7-43f9-ae96-d0f51705599e"/>
    <xsd:import namespace="d8118feb-b54d-4223-a8d6-5e6314990f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ato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4455ee-63f7-43f9-ae96-d0f5170559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o" ma:index="10" nillable="true" ma:displayName="Dato" ma:format="DateTime" ma:internalName="Dato">
      <xsd:simpleType>
        <xsd:restriction base="dms:DateTim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18feb-b54d-4223-a8d6-5e6314990fb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o xmlns="764455ee-63f7-43f9-ae96-d0f51705599e" xsi:nil="true"/>
  </documentManagement>
</p:properties>
</file>

<file path=customXml/itemProps1.xml><?xml version="1.0" encoding="utf-8"?>
<ds:datastoreItem xmlns:ds="http://schemas.openxmlformats.org/officeDocument/2006/customXml" ds:itemID="{4B71C9C3-51BF-41B6-AA9E-1DBF68EA6F84}"/>
</file>

<file path=customXml/itemProps2.xml><?xml version="1.0" encoding="utf-8"?>
<ds:datastoreItem xmlns:ds="http://schemas.openxmlformats.org/officeDocument/2006/customXml" ds:itemID="{37C085D2-1B99-4789-BD16-98EEB7F59FEA}"/>
</file>

<file path=customXml/itemProps3.xml><?xml version="1.0" encoding="utf-8"?>
<ds:datastoreItem xmlns:ds="http://schemas.openxmlformats.org/officeDocument/2006/customXml" ds:itemID="{FD6E1610-C522-408B-A9BD-855C009A3E73}"/>
</file>

<file path=docProps/app.xml><?xml version="1.0" encoding="utf-8"?>
<Properties xmlns="http://schemas.openxmlformats.org/officeDocument/2006/extended-properties" xmlns:vt="http://schemas.openxmlformats.org/officeDocument/2006/docPropsVTypes">
  <TotalTime>8693</TotalTime>
  <Words>1742</Words>
  <Application>Microsoft Macintosh PowerPoint</Application>
  <PresentationFormat>Widescreen</PresentationFormat>
  <Paragraphs>134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2" baseType="lpstr">
      <vt:lpstr>Angsana New</vt:lpstr>
      <vt:lpstr>Arial</vt:lpstr>
      <vt:lpstr>Calibri</vt:lpstr>
      <vt:lpstr>Sagona Book</vt:lpstr>
      <vt:lpstr>Sagona ExtraLight</vt:lpstr>
      <vt:lpstr>Wingdings</vt:lpstr>
      <vt:lpstr>RetrospectVTI</vt:lpstr>
      <vt:lpstr>En klubb å vokse i</vt:lpstr>
      <vt:lpstr>Trenerguide 7-8 år</vt:lpstr>
      <vt:lpstr>Fotballfaglig utgangspunkt:  Hvilke krav setter spillet til de beste spillerne? </vt:lpstr>
      <vt:lpstr>Fokusområder 7-8 år</vt:lpstr>
      <vt:lpstr>Fotballferdighet</vt:lpstr>
      <vt:lpstr>Fotballfysiologi</vt:lpstr>
      <vt:lpstr>Vinnermentalitet Evne til å gjenskape prestasjoner på sitt høyeste nivå og samtidig være utviklingsorientert.</vt:lpstr>
      <vt:lpstr>Tips til å gjennomføre gode treninger</vt:lpstr>
      <vt:lpstr>Retningslinjer for spill i kamp og trening</vt:lpstr>
      <vt:lpstr>Differensiering</vt:lpstr>
      <vt:lpstr>Hvordan differensiere</vt:lpstr>
      <vt:lpstr>Retningslinjer for trenere og lagledere</vt:lpstr>
      <vt:lpstr>Retningslinjer for spillere</vt:lpstr>
      <vt:lpstr>Retningslinjer for foreldre</vt:lpstr>
      <vt:lpstr>Forslag til øktplan: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klubb å vokse i</dc:title>
  <dc:creator>Aleksander Belland Eriksen</dc:creator>
  <cp:lastModifiedBy>Aleksander Belland Eriksen</cp:lastModifiedBy>
  <cp:revision>45</cp:revision>
  <dcterms:created xsi:type="dcterms:W3CDTF">2021-07-20T11:01:33Z</dcterms:created>
  <dcterms:modified xsi:type="dcterms:W3CDTF">2021-08-09T09:06:39Z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0x010100953E9B6C2431EC43802D3EA3ACA70EC6</vt:lpwstr>
  </property>
</Properties>
</file>